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986" r:id="rId3"/>
    <p:sldId id="258" r:id="rId4"/>
    <p:sldId id="259" r:id="rId5"/>
    <p:sldId id="281" r:id="rId6"/>
    <p:sldId id="282" r:id="rId7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53-4D3C-9450-1760523789B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53-4D3C-9450-1760523789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53-4D3C-9450-1760523789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B53-4D3C-9450-1760523789BE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53-4D3C-9450-1760523789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EA-415E-9F48-0C000EBACD6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EA-415E-9F48-0C000EBACD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EA-415E-9F48-0C000EBACD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EA-415E-9F48-0C000EBACD6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EA-415E-9F48-0C000EBAC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9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8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426021-ACC8-4C92-9DAE-E1C206D76A69}"/>
              </a:ext>
            </a:extLst>
          </p:cNvPr>
          <p:cNvSpPr txBox="1"/>
          <p:nvPr userDrawn="1"/>
        </p:nvSpPr>
        <p:spPr>
          <a:xfrm>
            <a:off x="8825001" y="6706906"/>
            <a:ext cx="31899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fld id="{7F392B21-96AC-4106-AE63-D361BA7F2374}" type="slidenum">
              <a:rPr lang="en-US" altLang="ko-KR" sz="100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‹#›</a:t>
            </a:fld>
            <a:endParaRPr lang="ko-KR" altLang="en-US" sz="1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84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426021-ACC8-4C92-9DAE-E1C206D76A69}"/>
              </a:ext>
            </a:extLst>
          </p:cNvPr>
          <p:cNvSpPr txBox="1"/>
          <p:nvPr userDrawn="1"/>
        </p:nvSpPr>
        <p:spPr>
          <a:xfrm>
            <a:off x="8825001" y="6706906"/>
            <a:ext cx="31899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fld id="{7F392B21-96AC-4106-AE63-D361BA7F2374}" type="slidenum">
              <a:rPr lang="en-US" altLang="ko-KR" sz="100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‹#›</a:t>
            </a:fld>
            <a:endParaRPr lang="ko-KR" altLang="en-US" sz="1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367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3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4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8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5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13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4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EC89-D75D-4105-BEA8-04FEF53385C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78405-3F5E-40B3-ADB7-B29B8114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1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>
            <a:extLst>
              <a:ext uri="{FF2B5EF4-FFF2-40B4-BE49-F238E27FC236}">
                <a16:creationId xmlns:a16="http://schemas.microsoft.com/office/drawing/2014/main" id="{88D85824-7937-4832-BFDC-ED6B3201731C}"/>
              </a:ext>
            </a:extLst>
          </p:cNvPr>
          <p:cNvSpPr/>
          <p:nvPr userDrawn="1"/>
        </p:nvSpPr>
        <p:spPr>
          <a:xfrm>
            <a:off x="0" y="0"/>
            <a:ext cx="9143996" cy="6858000"/>
          </a:xfrm>
          <a:prstGeom prst="frame">
            <a:avLst>
              <a:gd name="adj1" fmla="val 1667"/>
            </a:avLst>
          </a:prstGeom>
          <a:gradFill>
            <a:gsLst>
              <a:gs pos="86000">
                <a:srgbClr val="E1E6ED">
                  <a:alpha val="0"/>
                </a:srgbClr>
              </a:gs>
              <a:gs pos="0">
                <a:srgbClr val="E1E6E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672238D-5004-4E62-AD21-E5E614B4D558}"/>
              </a:ext>
            </a:extLst>
          </p:cNvPr>
          <p:cNvSpPr/>
          <p:nvPr userDrawn="1"/>
        </p:nvSpPr>
        <p:spPr>
          <a:xfrm rot="5400000">
            <a:off x="80653" y="661173"/>
            <a:ext cx="478924" cy="412866"/>
          </a:xfrm>
          <a:prstGeom prst="triangle">
            <a:avLst/>
          </a:prstGeom>
          <a:solidFill>
            <a:srgbClr val="E1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8003A49-AF95-4147-93A1-85F0F5C59B3A}"/>
              </a:ext>
            </a:extLst>
          </p:cNvPr>
          <p:cNvSpPr/>
          <p:nvPr userDrawn="1"/>
        </p:nvSpPr>
        <p:spPr>
          <a:xfrm rot="5400000">
            <a:off x="-51445" y="237662"/>
            <a:ext cx="775685" cy="668694"/>
          </a:xfrm>
          <a:prstGeom prst="triangle">
            <a:avLst/>
          </a:prstGeom>
          <a:solidFill>
            <a:srgbClr val="232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14212E59-014E-4D59-917E-92FD82C8F759}"/>
              </a:ext>
            </a:extLst>
          </p:cNvPr>
          <p:cNvSpPr/>
          <p:nvPr userDrawn="1"/>
        </p:nvSpPr>
        <p:spPr>
          <a:xfrm rot="16200000">
            <a:off x="8861898" y="6585944"/>
            <a:ext cx="282101" cy="282101"/>
          </a:xfrm>
          <a:prstGeom prst="rtTriangle">
            <a:avLst/>
          </a:prstGeom>
          <a:solidFill>
            <a:srgbClr val="00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54BF59-2BD0-4FDE-A24E-2703DA1023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28" y="156402"/>
            <a:ext cx="839420" cy="3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chart" Target="../charts/chart1.xml"/><Relationship Id="rId1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61D039C-72FD-40EA-95F7-93815DFD3E27}"/>
              </a:ext>
            </a:extLst>
          </p:cNvPr>
          <p:cNvSpPr txBox="1"/>
          <p:nvPr/>
        </p:nvSpPr>
        <p:spPr>
          <a:xfrm>
            <a:off x="574248" y="3208470"/>
            <a:ext cx="3301224" cy="21544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en-US" altLang="ko-KR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2017 </a:t>
            </a:r>
            <a:r>
              <a:rPr lang="ko-KR" altLang="en-US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바이오</a:t>
            </a:r>
            <a:r>
              <a:rPr lang="en-US" altLang="ko-KR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·</a:t>
            </a:r>
            <a:r>
              <a:rPr lang="ko-KR" altLang="en-US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의료기술개발사업 </a:t>
            </a:r>
            <a:r>
              <a:rPr lang="en-US" altLang="ko-KR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sz="14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단계 발표평가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9ABF73-97DC-41BD-9FFC-4E1E02608E8B}"/>
              </a:ext>
            </a:extLst>
          </p:cNvPr>
          <p:cNvSpPr txBox="1"/>
          <p:nvPr/>
        </p:nvSpPr>
        <p:spPr>
          <a:xfrm>
            <a:off x="388620" y="4241909"/>
            <a:ext cx="2505494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과제책임자</a:t>
            </a:r>
            <a:r>
              <a:rPr kumimoji="0" lang="ko-KR" altLang="en-US" sz="2000" b="0" i="0" u="none" strike="noStrike" kern="0" cap="none" spc="-10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kumimoji="0" lang="ko-KR" altLang="en-US" sz="2000" b="1" i="0" u="none" strike="noStrike" kern="0" cap="none" spc="-10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최지웅</a:t>
            </a:r>
            <a:r>
              <a:rPr lang="en-US" altLang="ko-KR" sz="1600" kern="0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(DGIST)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5F9422-DCF7-4F0B-A63D-C5891ED7FA53}"/>
              </a:ext>
            </a:extLst>
          </p:cNvPr>
          <p:cNvSpPr txBox="1"/>
          <p:nvPr/>
        </p:nvSpPr>
        <p:spPr>
          <a:xfrm>
            <a:off x="404135" y="4683027"/>
            <a:ext cx="841577" cy="2308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defTabSz="914400">
              <a:defRPr/>
            </a:pPr>
            <a:r>
              <a:rPr kumimoji="0" lang="ko-KR" altLang="en-US" sz="1500" b="1" i="0" u="none" strike="noStrike" kern="0" cap="none" spc="-5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공동연구원</a:t>
            </a:r>
            <a:endParaRPr kumimoji="0" lang="en-US" altLang="ko-KR" sz="1500" b="0" i="0" u="none" strike="noStrike" kern="0" cap="none" spc="-50" normalizeH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77615F2-36E0-4CBE-833C-204C02CE4ADD}"/>
              </a:ext>
            </a:extLst>
          </p:cNvPr>
          <p:cNvGrpSpPr/>
          <p:nvPr/>
        </p:nvGrpSpPr>
        <p:grpSpPr>
          <a:xfrm>
            <a:off x="167310" y="3169671"/>
            <a:ext cx="7468711" cy="1055626"/>
            <a:chOff x="4759003" y="4754532"/>
            <a:chExt cx="7468711" cy="10556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17A264-0568-413E-A82E-B0F3589C9B1A}"/>
                </a:ext>
              </a:extLst>
            </p:cNvPr>
            <p:cNvSpPr txBox="1"/>
            <p:nvPr/>
          </p:nvSpPr>
          <p:spPr>
            <a:xfrm>
              <a:off x="4806628" y="4754532"/>
              <a:ext cx="3360215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>
                <a:spcBef>
                  <a:spcPts val="400"/>
                </a:spcBef>
                <a:defRPr/>
              </a:pPr>
              <a:r>
                <a:rPr lang="ko-KR" altLang="en-US" sz="2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뇌기능 항상성 유지를 위한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4338B-CA8D-4B8D-9654-3BCF57FB595B}"/>
                </a:ext>
              </a:extLst>
            </p:cNvPr>
            <p:cNvSpPr txBox="1"/>
            <p:nvPr/>
          </p:nvSpPr>
          <p:spPr>
            <a:xfrm>
              <a:off x="4759003" y="5133050"/>
              <a:ext cx="7468711" cy="67710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spcBef>
                  <a:spcPts val="400"/>
                </a:spcBef>
                <a:defRPr/>
              </a:pPr>
              <a:r>
                <a:rPr lang="ko-KR" altLang="en-US" sz="3800" b="1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3600" b="1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멀티모달 뇌기능 센싱 및 제어 기술 개발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41445B-5B66-4305-A830-DFAC1918CBFB}"/>
              </a:ext>
            </a:extLst>
          </p:cNvPr>
          <p:cNvSpPr txBox="1"/>
          <p:nvPr/>
        </p:nvSpPr>
        <p:spPr>
          <a:xfrm>
            <a:off x="404135" y="5000488"/>
            <a:ext cx="3379130" cy="135421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김경진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문제일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오용석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전현애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(DGIST 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뇌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·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인지과학전공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궁재하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이정협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장재은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좌훈승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황재윤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(DGIST 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정보통신융합전공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김진영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장경인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최홍수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(DGIST 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로봇공학전공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라종철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최준호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한국뇌연구원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이영전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진영배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1000" kern="0" spc="-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국가영장류센터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라종철</a:t>
            </a:r>
            <a:r>
              <a:rPr lang="en-US" altLang="ko-KR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최준호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1000" kern="0" spc="-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한국뇌연구원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1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정재웅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(KAIST)</a:t>
            </a:r>
          </a:p>
          <a:p>
            <a:pPr lvl="0" indent="-285750" defTabSz="914400">
              <a:defRPr/>
            </a:pPr>
            <a:r>
              <a:rPr lang="ko-KR" altLang="en-US" sz="1100" kern="0" spc="-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백선하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서울대학교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9DD7E9A-241B-4C94-9129-3F172B015020}"/>
              </a:ext>
            </a:extLst>
          </p:cNvPr>
          <p:cNvCxnSpPr>
            <a:cxnSpLocks/>
          </p:cNvCxnSpPr>
          <p:nvPr/>
        </p:nvCxnSpPr>
        <p:spPr>
          <a:xfrm>
            <a:off x="388620" y="4944944"/>
            <a:ext cx="366217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56682922-A345-46C1-8D1F-B74EBB63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79" y="6514705"/>
            <a:ext cx="1066800" cy="174744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B97CA5-3948-4F1B-A406-E6F88B4F1FF3}"/>
              </a:ext>
            </a:extLst>
          </p:cNvPr>
          <p:cNvGrpSpPr/>
          <p:nvPr/>
        </p:nvGrpSpPr>
        <p:grpSpPr>
          <a:xfrm>
            <a:off x="388620" y="6529506"/>
            <a:ext cx="863918" cy="173714"/>
            <a:chOff x="388620" y="6532400"/>
            <a:chExt cx="863918" cy="173714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193BC07-67E9-4A1E-87BB-1E9B75DE90D8}"/>
                </a:ext>
              </a:extLst>
            </p:cNvPr>
            <p:cNvSpPr/>
            <p:nvPr/>
          </p:nvSpPr>
          <p:spPr>
            <a:xfrm>
              <a:off x="388620" y="6532400"/>
              <a:ext cx="863918" cy="1737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21A8C1-9462-4E10-9DD4-76962C0E79B2}"/>
                </a:ext>
              </a:extLst>
            </p:cNvPr>
            <p:cNvSpPr txBox="1"/>
            <p:nvPr/>
          </p:nvSpPr>
          <p:spPr>
            <a:xfrm>
              <a:off x="475934" y="6542313"/>
              <a:ext cx="68929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indent="-285750" algn="ctr" defTabSz="914400">
                <a:defRPr/>
              </a:pPr>
              <a:r>
                <a:rPr lang="ko-KR" altLang="en-US" sz="1000" kern="0" spc="-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주관 연구기관</a:t>
              </a:r>
              <a:endParaRPr kumimoji="0" lang="en-US" altLang="ko-KR" sz="1000" b="0" i="0" u="none" strike="noStrike" kern="0" cap="none" spc="-5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49" name="그림 48" descr="표지판, 그리기, 음식, 빨간색이(가) 표시된 사진&#10;&#10;자동 생성된 설명">
            <a:extLst>
              <a:ext uri="{FF2B5EF4-FFF2-40B4-BE49-F238E27FC236}">
                <a16:creationId xmlns:a16="http://schemas.microsoft.com/office/drawing/2014/main" id="{52451282-68C0-45CC-BCC8-49FA51F1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102" y="6501740"/>
            <a:ext cx="1056671" cy="229247"/>
          </a:xfrm>
          <a:prstGeom prst="rect">
            <a:avLst/>
          </a:prstGeom>
        </p:spPr>
      </p:pic>
      <p:pic>
        <p:nvPicPr>
          <p:cNvPr id="52" name="그림 51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B983C07E-DDC6-435B-B74A-66117F8CF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843" y="6505675"/>
            <a:ext cx="808184" cy="221376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AE18462A-DEAC-41E2-B664-EF0DA41B17C2}"/>
              </a:ext>
            </a:extLst>
          </p:cNvPr>
          <p:cNvGrpSpPr/>
          <p:nvPr/>
        </p:nvGrpSpPr>
        <p:grpSpPr>
          <a:xfrm>
            <a:off x="3186874" y="6529506"/>
            <a:ext cx="863918" cy="173714"/>
            <a:chOff x="388620" y="6532400"/>
            <a:chExt cx="863918" cy="173714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E70D27D-4E9B-40ED-9B42-60EA86337CC4}"/>
                </a:ext>
              </a:extLst>
            </p:cNvPr>
            <p:cNvSpPr/>
            <p:nvPr/>
          </p:nvSpPr>
          <p:spPr>
            <a:xfrm>
              <a:off x="388620" y="6532400"/>
              <a:ext cx="863918" cy="1737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523ADE-2A25-40CF-BF9D-99C7E98127A3}"/>
                </a:ext>
              </a:extLst>
            </p:cNvPr>
            <p:cNvSpPr txBox="1"/>
            <p:nvPr/>
          </p:nvSpPr>
          <p:spPr>
            <a:xfrm>
              <a:off x="475934" y="6542313"/>
              <a:ext cx="68929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indent="-285750" algn="ctr" defTabSz="914400">
                <a:defRPr/>
              </a:pPr>
              <a:r>
                <a:rPr lang="ko-KR" altLang="en-US" sz="1000" kern="0" spc="-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위탁 연구기관</a:t>
              </a:r>
              <a:endParaRPr kumimoji="0" lang="en-US" altLang="ko-KR" sz="1000" b="0" i="0" u="none" strike="noStrike" kern="0" cap="none" spc="-5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222E0F-9CBF-40B7-8EBF-841B2704B9A4}"/>
              </a:ext>
            </a:extLst>
          </p:cNvPr>
          <p:cNvGrpSpPr/>
          <p:nvPr/>
        </p:nvGrpSpPr>
        <p:grpSpPr>
          <a:xfrm>
            <a:off x="7721055" y="6005988"/>
            <a:ext cx="1422945" cy="724999"/>
            <a:chOff x="7657046" y="5848977"/>
            <a:chExt cx="1422945" cy="724999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905981A-2988-412E-A53A-A8A43EF5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046" y="5848977"/>
              <a:ext cx="1422945" cy="59601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A0F77C-7417-4198-8287-BE95F2AE30B8}"/>
                </a:ext>
              </a:extLst>
            </p:cNvPr>
            <p:cNvSpPr txBox="1"/>
            <p:nvPr/>
          </p:nvSpPr>
          <p:spPr>
            <a:xfrm>
              <a:off x="7821877" y="6404699"/>
              <a:ext cx="109645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indent="-285750" algn="ctr" defTabSz="914400">
                <a:defRPr/>
              </a:pPr>
              <a:r>
                <a:rPr lang="ko-KR" altLang="en-US" sz="1100" kern="0" spc="-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12A79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뇌공학융합연구센터</a:t>
              </a:r>
              <a:endParaRPr kumimoji="0" lang="en-US" altLang="ko-KR" sz="1100" b="0" i="0" u="none" strike="noStrike" kern="0" cap="none" spc="-5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12A79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0F6634F-4C31-4BF2-ABB7-7BC9F467CD3F}"/>
              </a:ext>
            </a:extLst>
          </p:cNvPr>
          <p:cNvSpPr txBox="1"/>
          <p:nvPr/>
        </p:nvSpPr>
        <p:spPr>
          <a:xfrm>
            <a:off x="4572000" y="4668038"/>
            <a:ext cx="673261" cy="2308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defTabSz="914400">
              <a:defRPr/>
            </a:pPr>
            <a:r>
              <a:rPr lang="ko-KR" altLang="en-US" sz="1500" b="1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과제정보</a:t>
            </a:r>
            <a:endParaRPr kumimoji="0" lang="en-US" altLang="ko-KR" sz="1500" b="0" i="0" u="none" strike="noStrike" kern="0" cap="none" spc="-50" normalizeH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3B65F-1CE7-4FE5-9F6C-331421BA7C5E}"/>
              </a:ext>
            </a:extLst>
          </p:cNvPr>
          <p:cNvSpPr txBox="1"/>
          <p:nvPr/>
        </p:nvSpPr>
        <p:spPr>
          <a:xfrm>
            <a:off x="4572000" y="4985499"/>
            <a:ext cx="3101811" cy="461665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defTabSz="914400">
              <a:defRPr/>
            </a:pP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총 연구기간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: 2017.11~2022.12(62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개월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소요예산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: 10,830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백만원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국비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10,050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백만원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시비 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780</a:t>
            </a:r>
            <a:r>
              <a:rPr lang="ko-KR" altLang="en-US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백만원</a:t>
            </a:r>
            <a:r>
              <a:rPr lang="en-US" altLang="ko-KR" sz="1000" kern="0" spc="-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lvl="0" indent="-285750" defTabSz="914400">
              <a:defRPr/>
            </a:pPr>
            <a:endParaRPr lang="en-US" altLang="ko-KR" sz="1000" kern="0" spc="-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63082A-DD92-47BF-96A5-A1A04C0DE75D}"/>
              </a:ext>
            </a:extLst>
          </p:cNvPr>
          <p:cNvCxnSpPr>
            <a:cxnSpLocks/>
          </p:cNvCxnSpPr>
          <p:nvPr/>
        </p:nvCxnSpPr>
        <p:spPr>
          <a:xfrm>
            <a:off x="4556485" y="4929955"/>
            <a:ext cx="30795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251C9D4-5DF6-435B-B4F3-12D7A5881E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41"/>
          <a:stretch/>
        </p:blipFill>
        <p:spPr>
          <a:xfrm>
            <a:off x="0" y="0"/>
            <a:ext cx="9144000" cy="3040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220" y="6481175"/>
            <a:ext cx="745016" cy="241803"/>
          </a:xfrm>
          <a:prstGeom prst="rect">
            <a:avLst/>
          </a:prstGeom>
        </p:spPr>
      </p:pic>
      <p:sp>
        <p:nvSpPr>
          <p:cNvPr id="30" name="모서리가 둥근 직사각형 7">
            <a:extLst>
              <a:ext uri="{FF2B5EF4-FFF2-40B4-BE49-F238E27FC236}">
                <a16:creationId xmlns:a16="http://schemas.microsoft.com/office/drawing/2014/main" id="{687FA68B-D018-45D4-85FC-248B775A3A0B}"/>
              </a:ext>
            </a:extLst>
          </p:cNvPr>
          <p:cNvSpPr/>
          <p:nvPr/>
        </p:nvSpPr>
        <p:spPr>
          <a:xfrm flipH="1">
            <a:off x="387663" y="3032936"/>
            <a:ext cx="1910921" cy="215444"/>
          </a:xfrm>
          <a:prstGeom prst="roundRect">
            <a:avLst>
              <a:gd name="adj" fmla="val 50000"/>
            </a:avLst>
          </a:prstGeom>
          <a:pattFill prst="trellis">
            <a:fgClr>
              <a:schemeClr val="accent1">
                <a:lumMod val="50000"/>
              </a:schemeClr>
            </a:fgClr>
            <a:bgClr>
              <a:srgbClr val="0020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0F45-358D-4B9B-9114-C3C5DD4AE14E}"/>
              </a:ext>
            </a:extLst>
          </p:cNvPr>
          <p:cNvSpPr txBox="1"/>
          <p:nvPr/>
        </p:nvSpPr>
        <p:spPr>
          <a:xfrm>
            <a:off x="117446" y="3040125"/>
            <a:ext cx="2355508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바이오</a:t>
            </a:r>
            <a:r>
              <a:rPr lang="en-US" altLang="ko-KR" sz="12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·</a:t>
            </a:r>
            <a:r>
              <a:rPr lang="ko-KR" altLang="en-US" sz="1200" kern="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의료기술개발사업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F5E70-7647-4601-A3D7-ED43733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027" y="6522423"/>
            <a:ext cx="572339" cy="208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CEC8E1-7041-48C2-9381-C1AEFDE2A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149" y="6511904"/>
            <a:ext cx="808185" cy="2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49D67B-5964-41C1-96D7-D758D5E9CB62}"/>
              </a:ext>
            </a:extLst>
          </p:cNvPr>
          <p:cNvSpPr txBox="1"/>
          <p:nvPr/>
        </p:nvSpPr>
        <p:spPr>
          <a:xfrm>
            <a:off x="743786" y="467258"/>
            <a:ext cx="489877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17375E"/>
                    </a:gs>
                    <a:gs pos="100000">
                      <a:srgbClr val="0A1828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뇌임플란트 디바이스 산업화의 시대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783EE9-AF4A-4BAA-94AF-BD6951BB1CC3}"/>
              </a:ext>
            </a:extLst>
          </p:cNvPr>
          <p:cNvGrpSpPr/>
          <p:nvPr/>
        </p:nvGrpSpPr>
        <p:grpSpPr>
          <a:xfrm>
            <a:off x="758032" y="1260087"/>
            <a:ext cx="7096596" cy="307777"/>
            <a:chOff x="758032" y="1260087"/>
            <a:chExt cx="7096596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3894E9-2FFC-4AA9-9481-731B82477D87}"/>
                </a:ext>
              </a:extLst>
            </p:cNvPr>
            <p:cNvSpPr txBox="1"/>
            <p:nvPr/>
          </p:nvSpPr>
          <p:spPr>
            <a:xfrm>
              <a:off x="915228" y="1260087"/>
              <a:ext cx="693940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세계적 대기업들</a:t>
              </a:r>
              <a:r>
                <a:rPr kumimoji="0" lang="en-US" altLang="ko-KR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뇌임플란트 디바이스 개발에 대규모 투자와 연구 진행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29F682C-0DDF-4078-8022-77906577E72F}"/>
                </a:ext>
              </a:extLst>
            </p:cNvPr>
            <p:cNvGrpSpPr/>
            <p:nvPr/>
          </p:nvGrpSpPr>
          <p:grpSpPr>
            <a:xfrm>
              <a:off x="758032" y="1274579"/>
              <a:ext cx="61118" cy="272442"/>
              <a:chOff x="792163" y="1543340"/>
              <a:chExt cx="45719" cy="43088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F6672EB-18D8-4C29-B083-749663749167}"/>
                  </a:ext>
                </a:extLst>
              </p:cNvPr>
              <p:cNvSpPr/>
              <p:nvPr/>
            </p:nvSpPr>
            <p:spPr>
              <a:xfrm>
                <a:off x="792163" y="1543340"/>
                <a:ext cx="45719" cy="2154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7456749-E55E-4556-97DE-2D35E5B76A0D}"/>
                  </a:ext>
                </a:extLst>
              </p:cNvPr>
              <p:cNvSpPr/>
              <p:nvPr/>
            </p:nvSpPr>
            <p:spPr>
              <a:xfrm>
                <a:off x="792163" y="1758784"/>
                <a:ext cx="45719" cy="2154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D37B27-93D7-4DA8-A125-10A2E0E6D6B3}"/>
              </a:ext>
            </a:extLst>
          </p:cNvPr>
          <p:cNvGrpSpPr/>
          <p:nvPr/>
        </p:nvGrpSpPr>
        <p:grpSpPr>
          <a:xfrm>
            <a:off x="758032" y="3288945"/>
            <a:ext cx="7692913" cy="307777"/>
            <a:chOff x="758032" y="1260087"/>
            <a:chExt cx="7692913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3DEE1-967C-41BF-9013-DFBAC0B1715E}"/>
                </a:ext>
              </a:extLst>
            </p:cNvPr>
            <p:cNvSpPr txBox="1"/>
            <p:nvPr/>
          </p:nvSpPr>
          <p:spPr>
            <a:xfrm>
              <a:off x="915228" y="1260087"/>
              <a:ext cx="7535717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미국</a:t>
              </a:r>
              <a:r>
                <a:rPr kumimoji="0" lang="en-US" altLang="ko-KR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유럽 중심으로 뇌임플란트 디바이스 개발 스타트업 회사 설립 및 성장 중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BC77BE-A1A0-4521-9DC0-DB09413876FA}"/>
                </a:ext>
              </a:extLst>
            </p:cNvPr>
            <p:cNvGrpSpPr/>
            <p:nvPr/>
          </p:nvGrpSpPr>
          <p:grpSpPr>
            <a:xfrm>
              <a:off x="758032" y="1274579"/>
              <a:ext cx="61118" cy="272442"/>
              <a:chOff x="792163" y="1543340"/>
              <a:chExt cx="45719" cy="43088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1E41358-438E-4C40-BA30-1763ED233061}"/>
                  </a:ext>
                </a:extLst>
              </p:cNvPr>
              <p:cNvSpPr/>
              <p:nvPr/>
            </p:nvSpPr>
            <p:spPr>
              <a:xfrm>
                <a:off x="792163" y="1543340"/>
                <a:ext cx="45719" cy="2154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2B6262-D6A9-4857-BAD4-23C2AA7BB67B}"/>
                  </a:ext>
                </a:extLst>
              </p:cNvPr>
              <p:cNvSpPr/>
              <p:nvPr/>
            </p:nvSpPr>
            <p:spPr>
              <a:xfrm>
                <a:off x="792163" y="1758784"/>
                <a:ext cx="45719" cy="2154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3D87E64-840C-4A4F-A7CF-02FDD612B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688826"/>
            <a:ext cx="2449954" cy="13286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4E3F7F6-DF35-41E5-8BA6-58406B10D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1" y="1774462"/>
            <a:ext cx="763720" cy="250118"/>
          </a:xfrm>
          <a:prstGeom prst="rect">
            <a:avLst/>
          </a:prstGeom>
          <a:effectLst>
            <a:outerShdw blurRad="38100" algn="ctr" rotWithShape="0">
              <a:prstClr val="black"/>
            </a:outerShdw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6171C4-AD07-4BCE-BDBE-6ADC724AB4F3}"/>
              </a:ext>
            </a:extLst>
          </p:cNvPr>
          <p:cNvGrpSpPr/>
          <p:nvPr/>
        </p:nvGrpSpPr>
        <p:grpSpPr>
          <a:xfrm>
            <a:off x="900113" y="3017521"/>
            <a:ext cx="2449953" cy="107184"/>
            <a:chOff x="900113" y="3017521"/>
            <a:chExt cx="2622019" cy="107184"/>
          </a:xfrm>
        </p:grpSpPr>
        <p:sp>
          <p:nvSpPr>
            <p:cNvPr id="30" name="직각 삼각형 107">
              <a:extLst>
                <a:ext uri="{FF2B5EF4-FFF2-40B4-BE49-F238E27FC236}">
                  <a16:creationId xmlns:a16="http://schemas.microsoft.com/office/drawing/2014/main" id="{A801E597-C02B-4AA9-AAF9-0A402BD131BF}"/>
                </a:ext>
              </a:extLst>
            </p:cNvPr>
            <p:cNvSpPr/>
            <p:nvPr/>
          </p:nvSpPr>
          <p:spPr>
            <a:xfrm rot="5400000">
              <a:off x="1502027" y="2415607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1" name="직각 삼각형 107">
              <a:extLst>
                <a:ext uri="{FF2B5EF4-FFF2-40B4-BE49-F238E27FC236}">
                  <a16:creationId xmlns:a16="http://schemas.microsoft.com/office/drawing/2014/main" id="{3367F6FD-D176-4AAD-9470-667A6F334512}"/>
                </a:ext>
              </a:extLst>
            </p:cNvPr>
            <p:cNvSpPr/>
            <p:nvPr/>
          </p:nvSpPr>
          <p:spPr>
            <a:xfrm rot="16200000" flipH="1">
              <a:off x="2813037" y="2415609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085C1E-D56A-45BC-90C5-ECB01B0C02E8}"/>
              </a:ext>
            </a:extLst>
          </p:cNvPr>
          <p:cNvGrpSpPr/>
          <p:nvPr/>
        </p:nvGrpSpPr>
        <p:grpSpPr>
          <a:xfrm>
            <a:off x="3420541" y="3017521"/>
            <a:ext cx="2449953" cy="107184"/>
            <a:chOff x="900113" y="3017521"/>
            <a:chExt cx="2622019" cy="107184"/>
          </a:xfrm>
        </p:grpSpPr>
        <p:sp>
          <p:nvSpPr>
            <p:cNvPr id="34" name="직각 삼각형 107">
              <a:extLst>
                <a:ext uri="{FF2B5EF4-FFF2-40B4-BE49-F238E27FC236}">
                  <a16:creationId xmlns:a16="http://schemas.microsoft.com/office/drawing/2014/main" id="{0917BC48-A12E-45E5-A8F9-3A90D8DB1254}"/>
                </a:ext>
              </a:extLst>
            </p:cNvPr>
            <p:cNvSpPr/>
            <p:nvPr/>
          </p:nvSpPr>
          <p:spPr>
            <a:xfrm rot="5400000">
              <a:off x="1502027" y="2415607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5" name="직각 삼각형 107">
              <a:extLst>
                <a:ext uri="{FF2B5EF4-FFF2-40B4-BE49-F238E27FC236}">
                  <a16:creationId xmlns:a16="http://schemas.microsoft.com/office/drawing/2014/main" id="{358E0394-B43B-493F-B9E2-7A3E706B060A}"/>
                </a:ext>
              </a:extLst>
            </p:cNvPr>
            <p:cNvSpPr/>
            <p:nvPr/>
          </p:nvSpPr>
          <p:spPr>
            <a:xfrm rot="16200000" flipH="1">
              <a:off x="2813037" y="2415609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7C299E-6058-498A-8550-AA943E70D349}"/>
              </a:ext>
            </a:extLst>
          </p:cNvPr>
          <p:cNvGrpSpPr/>
          <p:nvPr/>
        </p:nvGrpSpPr>
        <p:grpSpPr>
          <a:xfrm>
            <a:off x="5940969" y="3017521"/>
            <a:ext cx="2449953" cy="107184"/>
            <a:chOff x="900113" y="3017521"/>
            <a:chExt cx="2622019" cy="107184"/>
          </a:xfrm>
        </p:grpSpPr>
        <p:sp>
          <p:nvSpPr>
            <p:cNvPr id="37" name="직각 삼각형 107">
              <a:extLst>
                <a:ext uri="{FF2B5EF4-FFF2-40B4-BE49-F238E27FC236}">
                  <a16:creationId xmlns:a16="http://schemas.microsoft.com/office/drawing/2014/main" id="{88018468-9E26-42F1-AD8A-781553EA8EF5}"/>
                </a:ext>
              </a:extLst>
            </p:cNvPr>
            <p:cNvSpPr/>
            <p:nvPr/>
          </p:nvSpPr>
          <p:spPr>
            <a:xfrm rot="5400000">
              <a:off x="1502027" y="2415607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8" name="직각 삼각형 107">
              <a:extLst>
                <a:ext uri="{FF2B5EF4-FFF2-40B4-BE49-F238E27FC236}">
                  <a16:creationId xmlns:a16="http://schemas.microsoft.com/office/drawing/2014/main" id="{E21FA01F-6A8C-4F6A-A747-10105B831CCE}"/>
                </a:ext>
              </a:extLst>
            </p:cNvPr>
            <p:cNvSpPr/>
            <p:nvPr/>
          </p:nvSpPr>
          <p:spPr>
            <a:xfrm rot="16200000" flipH="1">
              <a:off x="2813037" y="2415609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E9039DF8-1D48-4721-80C7-FF62106A8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" t="927" r="925" b="12466"/>
          <a:stretch/>
        </p:blipFill>
        <p:spPr>
          <a:xfrm>
            <a:off x="3420540" y="1688827"/>
            <a:ext cx="2449954" cy="13259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C7C8CE-30FF-4140-A0CD-87BAB1C0FF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0"/>
          <a:stretch/>
        </p:blipFill>
        <p:spPr>
          <a:xfrm>
            <a:off x="5940969" y="1688827"/>
            <a:ext cx="2447382" cy="13258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653F99F-74E8-48AF-8E25-26382D53D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969" y="1688827"/>
            <a:ext cx="362621" cy="3414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4C2935-4CB5-4F2E-B24D-FB0E53668AEF}"/>
              </a:ext>
            </a:extLst>
          </p:cNvPr>
          <p:cNvGrpSpPr/>
          <p:nvPr/>
        </p:nvGrpSpPr>
        <p:grpSpPr>
          <a:xfrm>
            <a:off x="758032" y="5881688"/>
            <a:ext cx="7630318" cy="433929"/>
            <a:chOff x="758032" y="1123477"/>
            <a:chExt cx="7630318" cy="43392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86AB19F-8B66-4C75-9B65-CA332A2BAD56}"/>
                </a:ext>
              </a:extLst>
            </p:cNvPr>
            <p:cNvSpPr/>
            <p:nvPr/>
          </p:nvSpPr>
          <p:spPr>
            <a:xfrm>
              <a:off x="758032" y="1123477"/>
              <a:ext cx="7630318" cy="433929"/>
            </a:xfrm>
            <a:prstGeom prst="roundRect">
              <a:avLst>
                <a:gd name="adj" fmla="val 16334"/>
              </a:avLst>
            </a:prstGeom>
            <a:gradFill>
              <a:gsLst>
                <a:gs pos="51000">
                  <a:schemeClr val="tx2">
                    <a:lumMod val="75000"/>
                  </a:schemeClr>
                </a:gs>
                <a:gs pos="50000">
                  <a:srgbClr val="1D4575"/>
                </a:gs>
              </a:gsLst>
              <a:lin ang="5400000" scaled="0"/>
            </a:gradFill>
            <a:ln>
              <a:noFill/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DCC2E8-ABAF-4835-AFE8-EDF2F1F9F3EF}"/>
                </a:ext>
              </a:extLst>
            </p:cNvPr>
            <p:cNvSpPr txBox="1"/>
            <p:nvPr/>
          </p:nvSpPr>
          <p:spPr>
            <a:xfrm>
              <a:off x="1115628" y="1217331"/>
              <a:ext cx="430887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감각 조절</a:t>
              </a:r>
              <a:r>
                <a:rPr kumimoji="0" lang="en-US" altLang="ko-KR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정서 조절</a:t>
              </a:r>
              <a:r>
                <a:rPr kumimoji="0" lang="en-US" altLang="ko-KR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가상현실</a:t>
              </a:r>
              <a:r>
                <a:rPr kumimoji="0" lang="en-US" altLang="ko-KR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뇌기능 조절</a:t>
              </a:r>
              <a:r>
                <a:rPr kumimoji="0" lang="en-US" altLang="ko-KR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뇌질환 치료</a:t>
              </a:r>
              <a:endParaRPr kumimoji="0" lang="en-US" altLang="ko-KR" sz="16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2" name="Freeform 8">
            <a:extLst>
              <a:ext uri="{FF2B5EF4-FFF2-40B4-BE49-F238E27FC236}">
                <a16:creationId xmlns:a16="http://schemas.microsoft.com/office/drawing/2014/main" id="{06AEF4AC-F55C-4011-B85E-4E3FFD5D0473}"/>
              </a:ext>
            </a:extLst>
          </p:cNvPr>
          <p:cNvSpPr>
            <a:spLocks/>
          </p:cNvSpPr>
          <p:nvPr/>
        </p:nvSpPr>
        <p:spPr bwMode="auto">
          <a:xfrm>
            <a:off x="735097" y="5987580"/>
            <a:ext cx="295984" cy="222144"/>
          </a:xfrm>
          <a:custGeom>
            <a:avLst/>
            <a:gdLst>
              <a:gd name="T0" fmla="*/ 261 w 270"/>
              <a:gd name="T1" fmla="*/ 84 h 202"/>
              <a:gd name="T2" fmla="*/ 199 w 270"/>
              <a:gd name="T3" fmla="*/ 13 h 202"/>
              <a:gd name="T4" fmla="*/ 159 w 270"/>
              <a:gd name="T5" fmla="*/ 10 h 202"/>
              <a:gd name="T6" fmla="*/ 156 w 270"/>
              <a:gd name="T7" fmla="*/ 50 h 202"/>
              <a:gd name="T8" fmla="*/ 178 w 270"/>
              <a:gd name="T9" fmla="*/ 74 h 202"/>
              <a:gd name="T10" fmla="*/ 28 w 270"/>
              <a:gd name="T11" fmla="*/ 74 h 202"/>
              <a:gd name="T12" fmla="*/ 0 w 270"/>
              <a:gd name="T13" fmla="*/ 103 h 202"/>
              <a:gd name="T14" fmla="*/ 28 w 270"/>
              <a:gd name="T15" fmla="*/ 131 h 202"/>
              <a:gd name="T16" fmla="*/ 178 w 270"/>
              <a:gd name="T17" fmla="*/ 131 h 202"/>
              <a:gd name="T18" fmla="*/ 157 w 270"/>
              <a:gd name="T19" fmla="*/ 156 h 202"/>
              <a:gd name="T20" fmla="*/ 159 w 270"/>
              <a:gd name="T21" fmla="*/ 195 h 202"/>
              <a:gd name="T22" fmla="*/ 178 w 270"/>
              <a:gd name="T23" fmla="*/ 202 h 202"/>
              <a:gd name="T24" fmla="*/ 199 w 270"/>
              <a:gd name="T25" fmla="*/ 193 h 202"/>
              <a:gd name="T26" fmla="*/ 261 w 270"/>
              <a:gd name="T27" fmla="*/ 121 h 202"/>
              <a:gd name="T28" fmla="*/ 261 w 270"/>
              <a:gd name="T29" fmla="*/ 8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" h="202">
                <a:moveTo>
                  <a:pt x="261" y="84"/>
                </a:moveTo>
                <a:cubicBezTo>
                  <a:pt x="199" y="13"/>
                  <a:pt x="199" y="13"/>
                  <a:pt x="199" y="13"/>
                </a:cubicBezTo>
                <a:cubicBezTo>
                  <a:pt x="189" y="1"/>
                  <a:pt x="171" y="0"/>
                  <a:pt x="159" y="10"/>
                </a:cubicBezTo>
                <a:cubicBezTo>
                  <a:pt x="148" y="20"/>
                  <a:pt x="146" y="38"/>
                  <a:pt x="156" y="50"/>
                </a:cubicBezTo>
                <a:cubicBezTo>
                  <a:pt x="178" y="74"/>
                  <a:pt x="178" y="74"/>
                  <a:pt x="17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3" y="74"/>
                  <a:pt x="0" y="87"/>
                  <a:pt x="0" y="103"/>
                </a:cubicBezTo>
                <a:cubicBezTo>
                  <a:pt x="0" y="118"/>
                  <a:pt x="13" y="131"/>
                  <a:pt x="28" y="131"/>
                </a:cubicBezTo>
                <a:cubicBezTo>
                  <a:pt x="178" y="131"/>
                  <a:pt x="178" y="131"/>
                  <a:pt x="178" y="131"/>
                </a:cubicBezTo>
                <a:cubicBezTo>
                  <a:pt x="157" y="156"/>
                  <a:pt x="157" y="156"/>
                  <a:pt x="157" y="156"/>
                </a:cubicBezTo>
                <a:cubicBezTo>
                  <a:pt x="146" y="167"/>
                  <a:pt x="148" y="185"/>
                  <a:pt x="159" y="195"/>
                </a:cubicBezTo>
                <a:cubicBezTo>
                  <a:pt x="165" y="200"/>
                  <a:pt x="171" y="202"/>
                  <a:pt x="178" y="202"/>
                </a:cubicBezTo>
                <a:cubicBezTo>
                  <a:pt x="186" y="202"/>
                  <a:pt x="194" y="199"/>
                  <a:pt x="199" y="193"/>
                </a:cubicBezTo>
                <a:cubicBezTo>
                  <a:pt x="261" y="121"/>
                  <a:pt x="261" y="121"/>
                  <a:pt x="261" y="121"/>
                </a:cubicBezTo>
                <a:cubicBezTo>
                  <a:pt x="270" y="111"/>
                  <a:pt x="270" y="95"/>
                  <a:pt x="26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1038469-2C35-46DC-A7E6-540C13E11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3717684"/>
            <a:ext cx="2627732" cy="1918191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4B26B2-4EFB-4A9F-B871-3C409E45296A}"/>
              </a:ext>
            </a:extLst>
          </p:cNvPr>
          <p:cNvGrpSpPr/>
          <p:nvPr/>
        </p:nvGrpSpPr>
        <p:grpSpPr>
          <a:xfrm>
            <a:off x="900113" y="5635875"/>
            <a:ext cx="2627732" cy="107184"/>
            <a:chOff x="900113" y="3017521"/>
            <a:chExt cx="2622019" cy="107184"/>
          </a:xfrm>
        </p:grpSpPr>
        <p:sp>
          <p:nvSpPr>
            <p:cNvPr id="55" name="직각 삼각형 107">
              <a:extLst>
                <a:ext uri="{FF2B5EF4-FFF2-40B4-BE49-F238E27FC236}">
                  <a16:creationId xmlns:a16="http://schemas.microsoft.com/office/drawing/2014/main" id="{93457616-98B7-44A2-93EE-752807F8F35C}"/>
                </a:ext>
              </a:extLst>
            </p:cNvPr>
            <p:cNvSpPr/>
            <p:nvPr/>
          </p:nvSpPr>
          <p:spPr>
            <a:xfrm rot="5400000">
              <a:off x="1502027" y="2415607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6" name="직각 삼각형 107">
              <a:extLst>
                <a:ext uri="{FF2B5EF4-FFF2-40B4-BE49-F238E27FC236}">
                  <a16:creationId xmlns:a16="http://schemas.microsoft.com/office/drawing/2014/main" id="{FBE573BE-D106-4CD1-AD22-1476BD34260E}"/>
                </a:ext>
              </a:extLst>
            </p:cNvPr>
            <p:cNvSpPr/>
            <p:nvPr/>
          </p:nvSpPr>
          <p:spPr>
            <a:xfrm rot="16200000" flipH="1">
              <a:off x="2813037" y="2415609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073CF5B8-49E0-4BF5-8B53-438BFF9FF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342" y="4529162"/>
            <a:ext cx="922966" cy="32671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9A944B7-02C5-4D7F-A1F0-E9A41ABE0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9695" y="3943241"/>
            <a:ext cx="1224109" cy="3407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91DD5F5-21E8-4349-9FDB-E4A29D7038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1036" y="4505926"/>
            <a:ext cx="1006574" cy="37318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5F49DEE-DC39-4799-8F66-5BD7371BB9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931" y="3937870"/>
            <a:ext cx="1203076" cy="35146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B0074A7-1CC4-4441-BDDB-75065FE6C2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6069" y="5137842"/>
            <a:ext cx="1352927" cy="33253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05E1527-DD49-45BB-AEFF-E8DD55974A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9339" y="4552695"/>
            <a:ext cx="1218466" cy="27964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E31B9BB-E1AF-4DE6-A140-19600565B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4077" y="5178789"/>
            <a:ext cx="1193117" cy="25064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7528DDB-F981-4E8E-84D4-72C336BDF4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2274" y="5154703"/>
            <a:ext cx="1086076" cy="298815"/>
          </a:xfrm>
          <a:prstGeom prst="rect">
            <a:avLst/>
          </a:prstGeom>
        </p:spPr>
      </p:pic>
      <p:pic>
        <p:nvPicPr>
          <p:cNvPr id="70" name="Picture 4" descr="beddr에 대한 이미지 검색결과">
            <a:extLst>
              <a:ext uri="{FF2B5EF4-FFF2-40B4-BE49-F238E27FC236}">
                <a16:creationId xmlns:a16="http://schemas.microsoft.com/office/drawing/2014/main" id="{06F0DA1C-6AF6-4373-83AB-9EA7E64E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20" y="4008120"/>
            <a:ext cx="820328" cy="2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06B4CD-5467-4E12-BA81-2BDE040B6DE4}"/>
              </a:ext>
            </a:extLst>
          </p:cNvPr>
          <p:cNvSpPr txBox="1"/>
          <p:nvPr/>
        </p:nvSpPr>
        <p:spPr>
          <a:xfrm>
            <a:off x="707571" y="233674"/>
            <a:ext cx="1441100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Ⅰ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연구 배경 및 필요성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6B4CD-5467-4E12-BA81-2BDE040B6DE4}"/>
              </a:ext>
            </a:extLst>
          </p:cNvPr>
          <p:cNvSpPr txBox="1"/>
          <p:nvPr/>
        </p:nvSpPr>
        <p:spPr>
          <a:xfrm>
            <a:off x="4863085" y="3046218"/>
            <a:ext cx="945772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Neuralink (2019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06B4CD-5467-4E12-BA81-2BDE040B6DE4}"/>
              </a:ext>
            </a:extLst>
          </p:cNvPr>
          <p:cNvSpPr txBox="1"/>
          <p:nvPr/>
        </p:nvSpPr>
        <p:spPr>
          <a:xfrm>
            <a:off x="7371322" y="3050821"/>
            <a:ext cx="966611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Facebook (2019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-15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6B4CD-5467-4E12-BA81-2BDE040B6DE4}"/>
              </a:ext>
            </a:extLst>
          </p:cNvPr>
          <p:cNvSpPr txBox="1"/>
          <p:nvPr/>
        </p:nvSpPr>
        <p:spPr>
          <a:xfrm>
            <a:off x="7622115" y="5666112"/>
            <a:ext cx="724557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Startus Insigts</a:t>
            </a:r>
            <a:endParaRPr kumimoji="0" lang="ko-KR" altLang="en-US" sz="1000" b="0" i="0" u="none" strike="noStrike" kern="1200" cap="none" spc="-5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01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73606EE-FBA9-45E3-B7DC-1A53CF252E5E}"/>
              </a:ext>
            </a:extLst>
          </p:cNvPr>
          <p:cNvSpPr/>
          <p:nvPr/>
        </p:nvSpPr>
        <p:spPr>
          <a:xfrm>
            <a:off x="906327" y="3129857"/>
            <a:ext cx="3406180" cy="30138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9D67B-5964-41C1-96D7-D758D5E9CB62}"/>
              </a:ext>
            </a:extLst>
          </p:cNvPr>
          <p:cNvSpPr txBox="1"/>
          <p:nvPr/>
        </p:nvSpPr>
        <p:spPr>
          <a:xfrm>
            <a:off x="743786" y="467258"/>
            <a:ext cx="4283224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17375E"/>
                    </a:gs>
                    <a:gs pos="100000">
                      <a:srgbClr val="0A1828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뇌임플란트 디바이스 시장 성장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783EE9-AF4A-4BAA-94AF-BD6951BB1CC3}"/>
              </a:ext>
            </a:extLst>
          </p:cNvPr>
          <p:cNvGrpSpPr/>
          <p:nvPr/>
        </p:nvGrpSpPr>
        <p:grpSpPr>
          <a:xfrm>
            <a:off x="758032" y="1260087"/>
            <a:ext cx="4004403" cy="307777"/>
            <a:chOff x="758032" y="1260087"/>
            <a:chExt cx="4004403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3894E9-2FFC-4AA9-9481-731B82477D87}"/>
                </a:ext>
              </a:extLst>
            </p:cNvPr>
            <p:cNvSpPr txBox="1"/>
            <p:nvPr/>
          </p:nvSpPr>
          <p:spPr>
            <a:xfrm>
              <a:off x="915228" y="1260087"/>
              <a:ext cx="3847207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뇌질환 치료 장비 시장의 지속적인 성장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29F682C-0DDF-4078-8022-77906577E72F}"/>
                </a:ext>
              </a:extLst>
            </p:cNvPr>
            <p:cNvGrpSpPr/>
            <p:nvPr/>
          </p:nvGrpSpPr>
          <p:grpSpPr>
            <a:xfrm>
              <a:off x="758032" y="1274579"/>
              <a:ext cx="61118" cy="272442"/>
              <a:chOff x="792163" y="1543340"/>
              <a:chExt cx="45719" cy="43088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F6672EB-18D8-4C29-B083-749663749167}"/>
                  </a:ext>
                </a:extLst>
              </p:cNvPr>
              <p:cNvSpPr/>
              <p:nvPr/>
            </p:nvSpPr>
            <p:spPr>
              <a:xfrm>
                <a:off x="792163" y="1543340"/>
                <a:ext cx="45719" cy="2154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7456749-E55E-4556-97DE-2D35E5B76A0D}"/>
                  </a:ext>
                </a:extLst>
              </p:cNvPr>
              <p:cNvSpPr/>
              <p:nvPr/>
            </p:nvSpPr>
            <p:spPr>
              <a:xfrm>
                <a:off x="792163" y="1758784"/>
                <a:ext cx="45719" cy="2154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D37B27-93D7-4DA8-A125-10A2E0E6D6B3}"/>
              </a:ext>
            </a:extLst>
          </p:cNvPr>
          <p:cNvGrpSpPr/>
          <p:nvPr/>
        </p:nvGrpSpPr>
        <p:grpSpPr>
          <a:xfrm>
            <a:off x="758032" y="3963135"/>
            <a:ext cx="3977152" cy="307777"/>
            <a:chOff x="758032" y="1260087"/>
            <a:chExt cx="3977152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3DEE1-967C-41BF-9013-DFBAC0B1715E}"/>
                </a:ext>
              </a:extLst>
            </p:cNvPr>
            <p:cNvSpPr txBox="1"/>
            <p:nvPr/>
          </p:nvSpPr>
          <p:spPr>
            <a:xfrm>
              <a:off x="915228" y="1260087"/>
              <a:ext cx="381995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국내</a:t>
              </a:r>
              <a:r>
                <a:rPr kumimoji="0" lang="en-US" altLang="ko-KR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,</a:t>
              </a: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뇌임플란트 디바이스 연구 불모지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2BC77BE-A1A0-4521-9DC0-DB09413876FA}"/>
                </a:ext>
              </a:extLst>
            </p:cNvPr>
            <p:cNvGrpSpPr/>
            <p:nvPr/>
          </p:nvGrpSpPr>
          <p:grpSpPr>
            <a:xfrm>
              <a:off x="758032" y="1274579"/>
              <a:ext cx="61118" cy="272442"/>
              <a:chOff x="792163" y="1543340"/>
              <a:chExt cx="45719" cy="43088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1E41358-438E-4C40-BA30-1763ED233061}"/>
                  </a:ext>
                </a:extLst>
              </p:cNvPr>
              <p:cNvSpPr/>
              <p:nvPr/>
            </p:nvSpPr>
            <p:spPr>
              <a:xfrm>
                <a:off x="792163" y="1543340"/>
                <a:ext cx="45719" cy="2154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2B6262-D6A9-4857-BAD4-23C2AA7BB67B}"/>
                  </a:ext>
                </a:extLst>
              </p:cNvPr>
              <p:cNvSpPr/>
              <p:nvPr/>
            </p:nvSpPr>
            <p:spPr>
              <a:xfrm>
                <a:off x="792163" y="1758784"/>
                <a:ext cx="45719" cy="2154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4C2935-4CB5-4F2E-B24D-FB0E53668AEF}"/>
              </a:ext>
            </a:extLst>
          </p:cNvPr>
          <p:cNvGrpSpPr/>
          <p:nvPr/>
        </p:nvGrpSpPr>
        <p:grpSpPr>
          <a:xfrm>
            <a:off x="758032" y="5881688"/>
            <a:ext cx="7630318" cy="433929"/>
            <a:chOff x="758032" y="1123477"/>
            <a:chExt cx="7630318" cy="43392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86AB19F-8B66-4C75-9B65-CA332A2BAD56}"/>
                </a:ext>
              </a:extLst>
            </p:cNvPr>
            <p:cNvSpPr/>
            <p:nvPr/>
          </p:nvSpPr>
          <p:spPr>
            <a:xfrm>
              <a:off x="758032" y="1123477"/>
              <a:ext cx="7630318" cy="433929"/>
            </a:xfrm>
            <a:prstGeom prst="roundRect">
              <a:avLst>
                <a:gd name="adj" fmla="val 16334"/>
              </a:avLst>
            </a:prstGeom>
            <a:gradFill>
              <a:gsLst>
                <a:gs pos="51000">
                  <a:schemeClr val="tx2">
                    <a:lumMod val="75000"/>
                  </a:schemeClr>
                </a:gs>
                <a:gs pos="50000">
                  <a:srgbClr val="1D4575"/>
                </a:gs>
              </a:gsLst>
              <a:lin ang="5400000" scaled="0"/>
            </a:gradFill>
            <a:ln>
              <a:noFill/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DCC2E8-ABAF-4835-AFE8-EDF2F1F9F3EF}"/>
                </a:ext>
              </a:extLst>
            </p:cNvPr>
            <p:cNvSpPr txBox="1"/>
            <p:nvPr/>
          </p:nvSpPr>
          <p:spPr>
            <a:xfrm>
              <a:off x="1115628" y="1186553"/>
              <a:ext cx="5612114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기술</a:t>
              </a:r>
              <a:r>
                <a:rPr kumimoji="0" lang="en-US" altLang="ko-KR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시장 선점을 위한 </a:t>
              </a:r>
              <a:r>
                <a:rPr kumimoji="0" lang="ko-KR" altLang="en-US" sz="20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뇌질환 치료용 의료기기 개발 필요</a:t>
              </a:r>
            </a:p>
          </p:txBody>
        </p:sp>
      </p:grpSp>
      <p:sp>
        <p:nvSpPr>
          <p:cNvPr id="52" name="Freeform 8">
            <a:extLst>
              <a:ext uri="{FF2B5EF4-FFF2-40B4-BE49-F238E27FC236}">
                <a16:creationId xmlns:a16="http://schemas.microsoft.com/office/drawing/2014/main" id="{06AEF4AC-F55C-4011-B85E-4E3FFD5D0473}"/>
              </a:ext>
            </a:extLst>
          </p:cNvPr>
          <p:cNvSpPr>
            <a:spLocks/>
          </p:cNvSpPr>
          <p:nvPr/>
        </p:nvSpPr>
        <p:spPr bwMode="auto">
          <a:xfrm>
            <a:off x="735097" y="5987580"/>
            <a:ext cx="295984" cy="222144"/>
          </a:xfrm>
          <a:custGeom>
            <a:avLst/>
            <a:gdLst>
              <a:gd name="T0" fmla="*/ 261 w 270"/>
              <a:gd name="T1" fmla="*/ 84 h 202"/>
              <a:gd name="T2" fmla="*/ 199 w 270"/>
              <a:gd name="T3" fmla="*/ 13 h 202"/>
              <a:gd name="T4" fmla="*/ 159 w 270"/>
              <a:gd name="T5" fmla="*/ 10 h 202"/>
              <a:gd name="T6" fmla="*/ 156 w 270"/>
              <a:gd name="T7" fmla="*/ 50 h 202"/>
              <a:gd name="T8" fmla="*/ 178 w 270"/>
              <a:gd name="T9" fmla="*/ 74 h 202"/>
              <a:gd name="T10" fmla="*/ 28 w 270"/>
              <a:gd name="T11" fmla="*/ 74 h 202"/>
              <a:gd name="T12" fmla="*/ 0 w 270"/>
              <a:gd name="T13" fmla="*/ 103 h 202"/>
              <a:gd name="T14" fmla="*/ 28 w 270"/>
              <a:gd name="T15" fmla="*/ 131 h 202"/>
              <a:gd name="T16" fmla="*/ 178 w 270"/>
              <a:gd name="T17" fmla="*/ 131 h 202"/>
              <a:gd name="T18" fmla="*/ 157 w 270"/>
              <a:gd name="T19" fmla="*/ 156 h 202"/>
              <a:gd name="T20" fmla="*/ 159 w 270"/>
              <a:gd name="T21" fmla="*/ 195 h 202"/>
              <a:gd name="T22" fmla="*/ 178 w 270"/>
              <a:gd name="T23" fmla="*/ 202 h 202"/>
              <a:gd name="T24" fmla="*/ 199 w 270"/>
              <a:gd name="T25" fmla="*/ 193 h 202"/>
              <a:gd name="T26" fmla="*/ 261 w 270"/>
              <a:gd name="T27" fmla="*/ 121 h 202"/>
              <a:gd name="T28" fmla="*/ 261 w 270"/>
              <a:gd name="T29" fmla="*/ 8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" h="202">
                <a:moveTo>
                  <a:pt x="261" y="84"/>
                </a:moveTo>
                <a:cubicBezTo>
                  <a:pt x="199" y="13"/>
                  <a:pt x="199" y="13"/>
                  <a:pt x="199" y="13"/>
                </a:cubicBezTo>
                <a:cubicBezTo>
                  <a:pt x="189" y="1"/>
                  <a:pt x="171" y="0"/>
                  <a:pt x="159" y="10"/>
                </a:cubicBezTo>
                <a:cubicBezTo>
                  <a:pt x="148" y="20"/>
                  <a:pt x="146" y="38"/>
                  <a:pt x="156" y="50"/>
                </a:cubicBezTo>
                <a:cubicBezTo>
                  <a:pt x="178" y="74"/>
                  <a:pt x="178" y="74"/>
                  <a:pt x="17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3" y="74"/>
                  <a:pt x="0" y="87"/>
                  <a:pt x="0" y="103"/>
                </a:cubicBezTo>
                <a:cubicBezTo>
                  <a:pt x="0" y="118"/>
                  <a:pt x="13" y="131"/>
                  <a:pt x="28" y="131"/>
                </a:cubicBezTo>
                <a:cubicBezTo>
                  <a:pt x="178" y="131"/>
                  <a:pt x="178" y="131"/>
                  <a:pt x="178" y="131"/>
                </a:cubicBezTo>
                <a:cubicBezTo>
                  <a:pt x="157" y="156"/>
                  <a:pt x="157" y="156"/>
                  <a:pt x="157" y="156"/>
                </a:cubicBezTo>
                <a:cubicBezTo>
                  <a:pt x="146" y="167"/>
                  <a:pt x="148" y="185"/>
                  <a:pt x="159" y="195"/>
                </a:cubicBezTo>
                <a:cubicBezTo>
                  <a:pt x="165" y="200"/>
                  <a:pt x="171" y="202"/>
                  <a:pt x="178" y="202"/>
                </a:cubicBezTo>
                <a:cubicBezTo>
                  <a:pt x="186" y="202"/>
                  <a:pt x="194" y="199"/>
                  <a:pt x="199" y="193"/>
                </a:cubicBezTo>
                <a:cubicBezTo>
                  <a:pt x="261" y="121"/>
                  <a:pt x="261" y="121"/>
                  <a:pt x="261" y="121"/>
                </a:cubicBezTo>
                <a:cubicBezTo>
                  <a:pt x="270" y="111"/>
                  <a:pt x="270" y="95"/>
                  <a:pt x="26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5F02A07-884A-4D90-8FB4-B5A845D24154}"/>
              </a:ext>
            </a:extLst>
          </p:cNvPr>
          <p:cNvGrpSpPr/>
          <p:nvPr/>
        </p:nvGrpSpPr>
        <p:grpSpPr>
          <a:xfrm>
            <a:off x="1659916" y="1675752"/>
            <a:ext cx="1848394" cy="295923"/>
            <a:chOff x="3642884" y="1131447"/>
            <a:chExt cx="1848394" cy="444500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19EFDD25-44E9-41D2-8D65-74E3CE5606AF}"/>
                </a:ext>
              </a:extLst>
            </p:cNvPr>
            <p:cNvSpPr/>
            <p:nvPr/>
          </p:nvSpPr>
          <p:spPr>
            <a:xfrm>
              <a:off x="3642884" y="1131447"/>
              <a:ext cx="1848394" cy="444500"/>
            </a:xfrm>
            <a:prstGeom prst="roundRect">
              <a:avLst>
                <a:gd name="adj" fmla="val 50000"/>
              </a:avLst>
            </a:prstGeom>
            <a:gradFill>
              <a:gsLst>
                <a:gs pos="51000">
                  <a:srgbClr val="494949"/>
                </a:gs>
                <a:gs pos="5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E59A04-DAA9-4532-B8E0-98B65908C462}"/>
                </a:ext>
              </a:extLst>
            </p:cNvPr>
            <p:cNvSpPr txBox="1"/>
            <p:nvPr/>
          </p:nvSpPr>
          <p:spPr>
            <a:xfrm>
              <a:off x="3922680" y="1168775"/>
              <a:ext cx="1288814" cy="3698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0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뇌산업 시장 규모</a:t>
              </a:r>
              <a:endParaRPr kumimoji="0" lang="en-US" altLang="ko-KR" sz="16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D362B45-0750-4F63-9808-C037DA9AF2DE}"/>
              </a:ext>
            </a:extLst>
          </p:cNvPr>
          <p:cNvSpPr/>
          <p:nvPr/>
        </p:nvSpPr>
        <p:spPr>
          <a:xfrm>
            <a:off x="4572000" y="1675752"/>
            <a:ext cx="3816350" cy="295923"/>
          </a:xfrm>
          <a:prstGeom prst="roundRect">
            <a:avLst>
              <a:gd name="adj" fmla="val 50000"/>
            </a:avLst>
          </a:prstGeom>
          <a:gradFill>
            <a:gsLst>
              <a:gs pos="51000">
                <a:srgbClr val="494949"/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7DCE36-6FED-454D-8099-2BEACADD4C79}"/>
              </a:ext>
            </a:extLst>
          </p:cNvPr>
          <p:cNvSpPr txBox="1"/>
          <p:nvPr/>
        </p:nvSpPr>
        <p:spPr>
          <a:xfrm>
            <a:off x="4795515" y="1715991"/>
            <a:ext cx="336932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U.S.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deep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brain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stimulation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devices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market</a:t>
            </a:r>
            <a:r>
              <a:rPr kumimoji="0" lang="ko-KR" altLang="en-US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14FB930-6A50-4EAA-9432-34BC8926E772}"/>
              </a:ext>
            </a:extLst>
          </p:cNvPr>
          <p:cNvSpPr txBox="1"/>
          <p:nvPr/>
        </p:nvSpPr>
        <p:spPr>
          <a:xfrm>
            <a:off x="5077550" y="1991486"/>
            <a:ext cx="280525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(by application, USD Mn, Grand View Research)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EFFCF00-E954-4DBB-9CC0-0FC5ED7A5C3A}"/>
              </a:ext>
            </a:extLst>
          </p:cNvPr>
          <p:cNvGrpSpPr/>
          <p:nvPr/>
        </p:nvGrpSpPr>
        <p:grpSpPr>
          <a:xfrm>
            <a:off x="4572000" y="2275403"/>
            <a:ext cx="3820771" cy="1505158"/>
            <a:chOff x="4572000" y="2293355"/>
            <a:chExt cx="3820771" cy="1505158"/>
          </a:xfrm>
        </p:grpSpPr>
        <p:pic>
          <p:nvPicPr>
            <p:cNvPr id="89" name="Picture 2" descr="us deep brain stimulation devices market size, by application, 2014-2025 pdf에 대한 이미지 검색결과">
              <a:extLst>
                <a:ext uri="{FF2B5EF4-FFF2-40B4-BE49-F238E27FC236}">
                  <a16:creationId xmlns:a16="http://schemas.microsoft.com/office/drawing/2014/main" id="{15BDCCF3-1474-4400-B311-EED161E141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7" t="19153" r="5918" b="19404"/>
            <a:stretch/>
          </p:blipFill>
          <p:spPr bwMode="auto">
            <a:xfrm>
              <a:off x="4572000" y="2457450"/>
              <a:ext cx="3820771" cy="1204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6533141-D090-48D2-B41E-57C651B64E0D}"/>
                </a:ext>
              </a:extLst>
            </p:cNvPr>
            <p:cNvSpPr txBox="1"/>
            <p:nvPr/>
          </p:nvSpPr>
          <p:spPr>
            <a:xfrm>
              <a:off x="4765664" y="3036305"/>
              <a:ext cx="49532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279.25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BF1BBDE-D1BC-40C5-8F32-4C0392231CC8}"/>
                </a:ext>
              </a:extLst>
            </p:cNvPr>
            <p:cNvSpPr txBox="1"/>
            <p:nvPr/>
          </p:nvSpPr>
          <p:spPr>
            <a:xfrm>
              <a:off x="6164550" y="2817230"/>
              <a:ext cx="26930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350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A6A541D-CC7A-4650-8C56-19FE2485F934}"/>
                </a:ext>
              </a:extLst>
            </p:cNvPr>
            <p:cNvSpPr txBox="1"/>
            <p:nvPr/>
          </p:nvSpPr>
          <p:spPr>
            <a:xfrm>
              <a:off x="8107650" y="2293355"/>
              <a:ext cx="26930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600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E46D5CA-9546-4953-9382-62265FE787C2}"/>
                </a:ext>
              </a:extLst>
            </p:cNvPr>
            <p:cNvSpPr/>
            <p:nvPr/>
          </p:nvSpPr>
          <p:spPr>
            <a:xfrm rot="20665389">
              <a:off x="6411802" y="2576435"/>
              <a:ext cx="1699883" cy="107765"/>
            </a:xfrm>
            <a:prstGeom prst="rightArrow">
              <a:avLst>
                <a:gd name="adj1" fmla="val 29038"/>
                <a:gd name="adj2" fmla="val 50000"/>
              </a:avLst>
            </a:prstGeom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>
                    <a:lumMod val="7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5EA6612-1B8E-4BD4-98C4-AD4E664A4EA8}"/>
                </a:ext>
              </a:extLst>
            </p:cNvPr>
            <p:cNvGrpSpPr/>
            <p:nvPr/>
          </p:nvGrpSpPr>
          <p:grpSpPr>
            <a:xfrm>
              <a:off x="4575711" y="3644625"/>
              <a:ext cx="3781945" cy="153888"/>
              <a:chOff x="4575711" y="3644625"/>
              <a:chExt cx="3781945" cy="153888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505D143-29BC-463E-90A9-0D8E39A5236B}"/>
                  </a:ext>
                </a:extLst>
              </p:cNvPr>
              <p:cNvSpPr txBox="1"/>
              <p:nvPr/>
            </p:nvSpPr>
            <p:spPr>
              <a:xfrm>
                <a:off x="4575711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'14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05B3FDB-272E-4C6B-B0D3-D7B75CB4501E}"/>
                  </a:ext>
                </a:extLst>
              </p:cNvPr>
              <p:cNvSpPr txBox="1"/>
              <p:nvPr/>
            </p:nvSpPr>
            <p:spPr>
              <a:xfrm>
                <a:off x="4899705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'15 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63FE4D8-537A-4157-A615-82AD661064DB}"/>
                  </a:ext>
                </a:extLst>
              </p:cNvPr>
              <p:cNvSpPr txBox="1"/>
              <p:nvPr/>
            </p:nvSpPr>
            <p:spPr>
              <a:xfrm>
                <a:off x="5547693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'17 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203A85-83FF-4264-9E20-BA99BB1A9D3D}"/>
                  </a:ext>
                </a:extLst>
              </p:cNvPr>
              <p:cNvSpPr txBox="1"/>
              <p:nvPr/>
            </p:nvSpPr>
            <p:spPr>
              <a:xfrm>
                <a:off x="5223699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'16 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C905B5-C7AE-48D9-982B-8F8A182C439E}"/>
                  </a:ext>
                </a:extLst>
              </p:cNvPr>
              <p:cNvSpPr txBox="1"/>
              <p:nvPr/>
            </p:nvSpPr>
            <p:spPr>
              <a:xfrm>
                <a:off x="5871687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'18 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C9964BE-7315-4FCF-A2CD-A5CEBA6757D2}"/>
                  </a:ext>
                </a:extLst>
              </p:cNvPr>
              <p:cNvSpPr txBox="1"/>
              <p:nvPr/>
            </p:nvSpPr>
            <p:spPr>
              <a:xfrm>
                <a:off x="6195681" y="3644625"/>
                <a:ext cx="2180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'19 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3013DB2-BD28-450A-8859-CA88461C84FE}"/>
                  </a:ext>
                </a:extLst>
              </p:cNvPr>
              <p:cNvSpPr txBox="1"/>
              <p:nvPr/>
            </p:nvSpPr>
            <p:spPr>
              <a:xfrm>
                <a:off x="6519676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'20 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3A5197-F389-40A9-8A4E-DB8497BB016C}"/>
                  </a:ext>
                </a:extLst>
              </p:cNvPr>
              <p:cNvSpPr txBox="1"/>
              <p:nvPr/>
            </p:nvSpPr>
            <p:spPr>
              <a:xfrm>
                <a:off x="6843670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'21 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1033CA5-7D84-4441-B4FD-824956056E5B}"/>
                  </a:ext>
                </a:extLst>
              </p:cNvPr>
              <p:cNvSpPr txBox="1"/>
              <p:nvPr/>
            </p:nvSpPr>
            <p:spPr>
              <a:xfrm>
                <a:off x="7167664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'22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E3B97B-0216-4EF3-8633-793BF56974B4}"/>
                  </a:ext>
                </a:extLst>
              </p:cNvPr>
              <p:cNvSpPr txBox="1"/>
              <p:nvPr/>
            </p:nvSpPr>
            <p:spPr>
              <a:xfrm>
                <a:off x="7491658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'23 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698C08F-E706-4C0A-A0EF-1AFA366A80DB}"/>
                  </a:ext>
                </a:extLst>
              </p:cNvPr>
              <p:cNvSpPr txBox="1"/>
              <p:nvPr/>
            </p:nvSpPr>
            <p:spPr>
              <a:xfrm>
                <a:off x="7815652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'24 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45E25F-6B9D-4B3E-9F80-EC8E6CD89E4D}"/>
                  </a:ext>
                </a:extLst>
              </p:cNvPr>
              <p:cNvSpPr txBox="1"/>
              <p:nvPr/>
            </p:nvSpPr>
            <p:spPr>
              <a:xfrm>
                <a:off x="8139648" y="3644625"/>
                <a:ext cx="2180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'25 </a:t>
                </a: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B99B00-DAF9-47BC-B68E-6C459318AD19}"/>
              </a:ext>
            </a:extLst>
          </p:cNvPr>
          <p:cNvGrpSpPr/>
          <p:nvPr/>
        </p:nvGrpSpPr>
        <p:grpSpPr>
          <a:xfrm>
            <a:off x="4619242" y="2243552"/>
            <a:ext cx="1913541" cy="626117"/>
            <a:chOff x="4681154" y="2262602"/>
            <a:chExt cx="1913541" cy="62611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86F37EE-1BC6-4D3A-8D7C-5370158440F9}"/>
                </a:ext>
              </a:extLst>
            </p:cNvPr>
            <p:cNvSpPr txBox="1"/>
            <p:nvPr/>
          </p:nvSpPr>
          <p:spPr>
            <a:xfrm>
              <a:off x="4681154" y="2265546"/>
              <a:ext cx="47288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37114B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Epilepsy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62C29ED-5253-452B-B306-04E5C242E616}"/>
                </a:ext>
              </a:extLst>
            </p:cNvPr>
            <p:cNvSpPr txBox="1"/>
            <p:nvPr/>
          </p:nvSpPr>
          <p:spPr>
            <a:xfrm>
              <a:off x="4681154" y="2390561"/>
              <a:ext cx="41197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A492C5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Others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67A7839-0858-4410-B487-92CA0AEC06E2}"/>
                </a:ext>
              </a:extLst>
            </p:cNvPr>
            <p:cNvSpPr txBox="1"/>
            <p:nvPr/>
          </p:nvSpPr>
          <p:spPr>
            <a:xfrm>
              <a:off x="4681154" y="2515576"/>
              <a:ext cx="89127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5CCBF5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Pain Management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A9E285A-F826-49AE-8F77-87B147F4D7F8}"/>
                </a:ext>
              </a:extLst>
            </p:cNvPr>
            <p:cNvSpPr txBox="1"/>
            <p:nvPr/>
          </p:nvSpPr>
          <p:spPr>
            <a:xfrm>
              <a:off x="4681154" y="2640591"/>
              <a:ext cx="6027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E768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Depression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A95ED83-415C-462F-AA9A-A7D4E7D350B1}"/>
                </a:ext>
              </a:extLst>
            </p:cNvPr>
            <p:cNvSpPr txBox="1"/>
            <p:nvPr/>
          </p:nvSpPr>
          <p:spPr>
            <a:xfrm>
              <a:off x="4681154" y="2765608"/>
              <a:ext cx="31419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5089BC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OCD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6AA6DB4-469F-402C-90FA-307791648D33}"/>
                </a:ext>
              </a:extLst>
            </p:cNvPr>
            <p:cNvSpPr txBox="1"/>
            <p:nvPr/>
          </p:nvSpPr>
          <p:spPr>
            <a:xfrm>
              <a:off x="5642511" y="2262602"/>
              <a:ext cx="49532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956A3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Dystonia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F3F95CB-53B3-43D0-8811-3AF6DE3C1D4B}"/>
                </a:ext>
              </a:extLst>
            </p:cNvPr>
            <p:cNvSpPr txBox="1"/>
            <p:nvPr/>
          </p:nvSpPr>
          <p:spPr>
            <a:xfrm>
              <a:off x="5642511" y="2390561"/>
              <a:ext cx="836769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96A4DD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Essential Tremor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F9FC0DA-1859-4DE9-9498-EFC3034B6AC0}"/>
                </a:ext>
              </a:extLst>
            </p:cNvPr>
            <p:cNvSpPr txBox="1"/>
            <p:nvPr/>
          </p:nvSpPr>
          <p:spPr>
            <a:xfrm>
              <a:off x="5637702" y="2515576"/>
              <a:ext cx="9569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82C3C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■</a:t>
              </a:r>
              <a:r>
                <a:rPr kumimoji="0" lang="ko-KR" altLang="en-US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kumimoji="0" lang="en-US" altLang="ko-KR" sz="800" b="0" i="0" u="none" strike="noStrike" kern="120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Parkinson's Disease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B025A83-A3E4-4F12-A2B8-725111D35908}"/>
              </a:ext>
            </a:extLst>
          </p:cNvPr>
          <p:cNvSpPr txBox="1"/>
          <p:nvPr/>
        </p:nvSpPr>
        <p:spPr>
          <a:xfrm>
            <a:off x="1302512" y="1991486"/>
            <a:ext cx="2563202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자료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한국과학기술기획평가원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신경기술산업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8202B7-159B-4E5E-89A9-176292976837}"/>
              </a:ext>
            </a:extLst>
          </p:cNvPr>
          <p:cNvSpPr/>
          <p:nvPr/>
        </p:nvSpPr>
        <p:spPr>
          <a:xfrm>
            <a:off x="906327" y="2521679"/>
            <a:ext cx="3406180" cy="121783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C7CB9B14-F1F5-4B01-9620-47E1D400CE11}"/>
              </a:ext>
            </a:extLst>
          </p:cNvPr>
          <p:cNvSpPr/>
          <p:nvPr/>
        </p:nvSpPr>
        <p:spPr>
          <a:xfrm>
            <a:off x="939227" y="2266656"/>
            <a:ext cx="720674" cy="252230"/>
          </a:xfrm>
          <a:prstGeom prst="round2SameRect">
            <a:avLst>
              <a:gd name="adj1" fmla="val 32386"/>
              <a:gd name="adj2" fmla="val 0"/>
            </a:avLst>
          </a:prstGeom>
          <a:gradFill>
            <a:gsLst>
              <a:gs pos="50000">
                <a:schemeClr val="accent3">
                  <a:lumMod val="75000"/>
                </a:schemeClr>
              </a:gs>
              <a:gs pos="50000">
                <a:srgbClr val="83A343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7" name="사각형: 둥근 위쪽 모서리 136">
            <a:extLst>
              <a:ext uri="{FF2B5EF4-FFF2-40B4-BE49-F238E27FC236}">
                <a16:creationId xmlns:a16="http://schemas.microsoft.com/office/drawing/2014/main" id="{A9B10C27-F7ED-43BA-8AB9-35902896E939}"/>
              </a:ext>
            </a:extLst>
          </p:cNvPr>
          <p:cNvSpPr/>
          <p:nvPr/>
        </p:nvSpPr>
        <p:spPr>
          <a:xfrm>
            <a:off x="1684695" y="2266656"/>
            <a:ext cx="1103977" cy="252230"/>
          </a:xfrm>
          <a:prstGeom prst="round2SameRect">
            <a:avLst>
              <a:gd name="adj1" fmla="val 32386"/>
              <a:gd name="adj2" fmla="val 0"/>
            </a:avLst>
          </a:prstGeom>
          <a:gradFill>
            <a:gsLst>
              <a:gs pos="50000">
                <a:schemeClr val="accent3">
                  <a:lumMod val="75000"/>
                </a:schemeClr>
              </a:gs>
              <a:gs pos="50000">
                <a:srgbClr val="83A343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9" name="사각형: 둥근 위쪽 모서리 138">
            <a:extLst>
              <a:ext uri="{FF2B5EF4-FFF2-40B4-BE49-F238E27FC236}">
                <a16:creationId xmlns:a16="http://schemas.microsoft.com/office/drawing/2014/main" id="{1157672C-24DE-4425-98E3-EB5E12741E8E}"/>
              </a:ext>
            </a:extLst>
          </p:cNvPr>
          <p:cNvSpPr/>
          <p:nvPr/>
        </p:nvSpPr>
        <p:spPr>
          <a:xfrm>
            <a:off x="2813467" y="2266656"/>
            <a:ext cx="720674" cy="252230"/>
          </a:xfrm>
          <a:prstGeom prst="round2SameRect">
            <a:avLst>
              <a:gd name="adj1" fmla="val 32386"/>
              <a:gd name="adj2" fmla="val 0"/>
            </a:avLst>
          </a:prstGeom>
          <a:gradFill>
            <a:gsLst>
              <a:gs pos="50000">
                <a:schemeClr val="accent3">
                  <a:lumMod val="75000"/>
                </a:schemeClr>
              </a:gs>
              <a:gs pos="50000">
                <a:srgbClr val="83A343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0" name="사각형: 둥근 위쪽 모서리 139">
            <a:extLst>
              <a:ext uri="{FF2B5EF4-FFF2-40B4-BE49-F238E27FC236}">
                <a16:creationId xmlns:a16="http://schemas.microsoft.com/office/drawing/2014/main" id="{0CB81063-3B8A-43E1-8B9C-70E91B3CE6A9}"/>
              </a:ext>
            </a:extLst>
          </p:cNvPr>
          <p:cNvSpPr/>
          <p:nvPr/>
        </p:nvSpPr>
        <p:spPr>
          <a:xfrm>
            <a:off x="3558934" y="2266656"/>
            <a:ext cx="720674" cy="252230"/>
          </a:xfrm>
          <a:prstGeom prst="round2SameRect">
            <a:avLst>
              <a:gd name="adj1" fmla="val 32386"/>
              <a:gd name="adj2" fmla="val 0"/>
            </a:avLst>
          </a:prstGeom>
          <a:gradFill>
            <a:gsLst>
              <a:gs pos="50000">
                <a:schemeClr val="accent3">
                  <a:lumMod val="75000"/>
                </a:schemeClr>
              </a:gs>
              <a:gs pos="50000">
                <a:srgbClr val="83A343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83EF47-C849-4236-95CA-D57B878C9976}"/>
              </a:ext>
            </a:extLst>
          </p:cNvPr>
          <p:cNvCxnSpPr>
            <a:cxnSpLocks/>
          </p:cNvCxnSpPr>
          <p:nvPr/>
        </p:nvCxnSpPr>
        <p:spPr>
          <a:xfrm>
            <a:off x="1672298" y="2545080"/>
            <a:ext cx="0" cy="116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2F5DFF14-3793-4E48-A3D1-E13A9CABF8E3}"/>
              </a:ext>
            </a:extLst>
          </p:cNvPr>
          <p:cNvCxnSpPr>
            <a:cxnSpLocks/>
          </p:cNvCxnSpPr>
          <p:nvPr/>
        </p:nvCxnSpPr>
        <p:spPr>
          <a:xfrm>
            <a:off x="2801069" y="2545080"/>
            <a:ext cx="0" cy="116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366F7B2-EC86-4E56-B7F4-486D9A88B6DE}"/>
              </a:ext>
            </a:extLst>
          </p:cNvPr>
          <p:cNvCxnSpPr>
            <a:cxnSpLocks/>
          </p:cNvCxnSpPr>
          <p:nvPr/>
        </p:nvCxnSpPr>
        <p:spPr>
          <a:xfrm>
            <a:off x="3546537" y="2545080"/>
            <a:ext cx="0" cy="116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0D50D5F0-1EB3-4689-B2F9-40310CE84B44}"/>
              </a:ext>
            </a:extLst>
          </p:cNvPr>
          <p:cNvSpPr txBox="1"/>
          <p:nvPr/>
        </p:nvSpPr>
        <p:spPr>
          <a:xfrm>
            <a:off x="1163309" y="2303906"/>
            <a:ext cx="272510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구 분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B40B90A-FEEF-4CAE-B1AF-71ABC392D261}"/>
              </a:ext>
            </a:extLst>
          </p:cNvPr>
          <p:cNvSpPr txBox="1"/>
          <p:nvPr/>
        </p:nvSpPr>
        <p:spPr>
          <a:xfrm>
            <a:off x="1978599" y="2303906"/>
            <a:ext cx="51616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주요 제품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285251A-8B9A-4784-815B-88FC2224A987}"/>
              </a:ext>
            </a:extLst>
          </p:cNvPr>
          <p:cNvSpPr txBox="1"/>
          <p:nvPr/>
        </p:nvSpPr>
        <p:spPr>
          <a:xfrm>
            <a:off x="2915720" y="2303906"/>
            <a:ext cx="51616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세계 시장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56DD3EC-7FD7-4497-9423-1A17F6D95A21}"/>
              </a:ext>
            </a:extLst>
          </p:cNvPr>
          <p:cNvSpPr txBox="1"/>
          <p:nvPr/>
        </p:nvSpPr>
        <p:spPr>
          <a:xfrm>
            <a:off x="3599472" y="2303906"/>
            <a:ext cx="63959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성장률</a:t>
            </a:r>
            <a:r>
              <a:rPr kumimoji="0" lang="en-US" altLang="ko-KR" sz="9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(~'20)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645EE21-5134-4D29-9A9B-E7FDC7C1FB07}"/>
              </a:ext>
            </a:extLst>
          </p:cNvPr>
          <p:cNvSpPr txBox="1"/>
          <p:nvPr/>
        </p:nvSpPr>
        <p:spPr>
          <a:xfrm>
            <a:off x="1055907" y="2584939"/>
            <a:ext cx="487314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뇌의약품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E7BAE3C-848F-4B34-B88C-3B48E6F0F61D}"/>
              </a:ext>
            </a:extLst>
          </p:cNvPr>
          <p:cNvSpPr txBox="1"/>
          <p:nvPr/>
        </p:nvSpPr>
        <p:spPr>
          <a:xfrm>
            <a:off x="1856772" y="2584939"/>
            <a:ext cx="759823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질환치료제 등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3A490B-2358-4E45-ACA2-DA6978352ACF}"/>
              </a:ext>
            </a:extLst>
          </p:cNvPr>
          <p:cNvSpPr txBox="1"/>
          <p:nvPr/>
        </p:nvSpPr>
        <p:spPr>
          <a:xfrm>
            <a:off x="2931751" y="2584939"/>
            <a:ext cx="48410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170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조원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AE1AFD-2568-4169-86CA-32FA23C838C4}"/>
              </a:ext>
            </a:extLst>
          </p:cNvPr>
          <p:cNvSpPr txBox="1"/>
          <p:nvPr/>
        </p:nvSpPr>
        <p:spPr>
          <a:xfrm>
            <a:off x="3895041" y="2584939"/>
            <a:ext cx="35105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 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5%</a:t>
            </a:r>
            <a:endParaRPr kumimoji="0" lang="en-US" altLang="ko-KR" sz="9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E8DB483-BEAE-4FEC-AB47-0E406CB93AA1}"/>
              </a:ext>
            </a:extLst>
          </p:cNvPr>
          <p:cNvSpPr txBox="1"/>
          <p:nvPr/>
        </p:nvSpPr>
        <p:spPr>
          <a:xfrm>
            <a:off x="1055907" y="2890424"/>
            <a:ext cx="487314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연구장비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8110D64-686A-4D05-9003-C1B154C9A482}"/>
              </a:ext>
            </a:extLst>
          </p:cNvPr>
          <p:cNvSpPr txBox="1"/>
          <p:nvPr/>
        </p:nvSpPr>
        <p:spPr>
          <a:xfrm>
            <a:off x="1720517" y="2890424"/>
            <a:ext cx="103233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전기생리학 장비 등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4957472-2B19-4E69-9622-3AE711DD3DBC}"/>
              </a:ext>
            </a:extLst>
          </p:cNvPr>
          <p:cNvSpPr txBox="1"/>
          <p:nvPr/>
        </p:nvSpPr>
        <p:spPr>
          <a:xfrm>
            <a:off x="3011901" y="2890424"/>
            <a:ext cx="40395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29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조원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F5D826A-11B2-494E-B4B9-38CB1336EAFF}"/>
              </a:ext>
            </a:extLst>
          </p:cNvPr>
          <p:cNvSpPr txBox="1"/>
          <p:nvPr/>
        </p:nvSpPr>
        <p:spPr>
          <a:xfrm>
            <a:off x="3895042" y="2890424"/>
            <a:ext cx="351057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 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5%</a:t>
            </a:r>
            <a:endParaRPr kumimoji="0" lang="en-US" altLang="ko-KR" sz="9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6A33A88-129C-4227-8791-9B1CB463C274}"/>
              </a:ext>
            </a:extLst>
          </p:cNvPr>
          <p:cNvSpPr txBox="1"/>
          <p:nvPr/>
        </p:nvSpPr>
        <p:spPr>
          <a:xfrm>
            <a:off x="1033465" y="3188215"/>
            <a:ext cx="53219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치료장비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BB4F0E-1EEE-40DA-B76D-631804C983A6}"/>
              </a:ext>
            </a:extLst>
          </p:cNvPr>
          <p:cNvSpPr txBox="1"/>
          <p:nvPr/>
        </p:nvSpPr>
        <p:spPr>
          <a:xfrm>
            <a:off x="1738954" y="3188215"/>
            <a:ext cx="99546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뇌심부 자극기 등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86E6851-F3DF-48DB-ACBF-0E1289D26033}"/>
              </a:ext>
            </a:extLst>
          </p:cNvPr>
          <p:cNvSpPr txBox="1"/>
          <p:nvPr/>
        </p:nvSpPr>
        <p:spPr>
          <a:xfrm>
            <a:off x="3059991" y="3188215"/>
            <a:ext cx="35586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조원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4F38892-9A0F-43B1-B93D-BCB8ECD6F658}"/>
              </a:ext>
            </a:extLst>
          </p:cNvPr>
          <p:cNvSpPr txBox="1"/>
          <p:nvPr/>
        </p:nvSpPr>
        <p:spPr>
          <a:xfrm>
            <a:off x="3630545" y="3188215"/>
            <a:ext cx="61555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연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11.2%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7AAB797-0660-4852-AD15-DEAFE020588D}"/>
              </a:ext>
            </a:extLst>
          </p:cNvPr>
          <p:cNvSpPr txBox="1"/>
          <p:nvPr/>
        </p:nvSpPr>
        <p:spPr>
          <a:xfrm>
            <a:off x="1055907" y="3501393"/>
            <a:ext cx="487314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일반제품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222C069-52A1-4CA4-BD22-F1B5366A8FD7}"/>
              </a:ext>
            </a:extLst>
          </p:cNvPr>
          <p:cNvSpPr txBox="1"/>
          <p:nvPr/>
        </p:nvSpPr>
        <p:spPr>
          <a:xfrm>
            <a:off x="1781431" y="3501393"/>
            <a:ext cx="91050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웨어러블 뇌파 등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FBC8E5C-EEE2-45D1-8C6D-4FA536C869B7}"/>
              </a:ext>
            </a:extLst>
          </p:cNvPr>
          <p:cNvSpPr txBox="1"/>
          <p:nvPr/>
        </p:nvSpPr>
        <p:spPr>
          <a:xfrm>
            <a:off x="3092051" y="3501393"/>
            <a:ext cx="32380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조원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B13E109-560C-4CA4-A193-0B71C0F1E47D}"/>
              </a:ext>
            </a:extLst>
          </p:cNvPr>
          <p:cNvSpPr txBox="1"/>
          <p:nvPr/>
        </p:nvSpPr>
        <p:spPr>
          <a:xfrm>
            <a:off x="3699474" y="3501393"/>
            <a:ext cx="54662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연 </a:t>
            </a: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11.5%</a:t>
            </a:r>
            <a:endParaRPr kumimoji="0" lang="en-US" altLang="ko-KR" sz="9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5" name="사각형: 모서리가 접힌 도형 174">
            <a:extLst>
              <a:ext uri="{FF2B5EF4-FFF2-40B4-BE49-F238E27FC236}">
                <a16:creationId xmlns:a16="http://schemas.microsoft.com/office/drawing/2014/main" id="{919811BA-1FD0-45F3-BF33-D047242C2277}"/>
              </a:ext>
            </a:extLst>
          </p:cNvPr>
          <p:cNvSpPr/>
          <p:nvPr/>
        </p:nvSpPr>
        <p:spPr>
          <a:xfrm>
            <a:off x="906327" y="4394856"/>
            <a:ext cx="3406180" cy="1238224"/>
          </a:xfrm>
          <a:prstGeom prst="foldedCorner">
            <a:avLst>
              <a:gd name="adj" fmla="val 794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CC40C2D-D61D-4CE8-A359-7A3F791AE8CF}"/>
              </a:ext>
            </a:extLst>
          </p:cNvPr>
          <p:cNvCxnSpPr/>
          <p:nvPr/>
        </p:nvCxnSpPr>
        <p:spPr>
          <a:xfrm>
            <a:off x="971889" y="4654721"/>
            <a:ext cx="32762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B4CC2753-5A40-4DF1-A3AC-CC216CA373EF}"/>
              </a:ext>
            </a:extLst>
          </p:cNvPr>
          <p:cNvSpPr txBox="1"/>
          <p:nvPr/>
        </p:nvSpPr>
        <p:spPr>
          <a:xfrm>
            <a:off x="3643821" y="4474359"/>
            <a:ext cx="589906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263774" algn="r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2015.10.28</a:t>
            </a:r>
            <a:endParaRPr kumimoji="0" lang="ko-KR" altLang="en-US" sz="10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039B2F7-FC60-4F03-ADC7-A43DE3BE905B}"/>
              </a:ext>
            </a:extLst>
          </p:cNvPr>
          <p:cNvSpPr txBox="1"/>
          <p:nvPr/>
        </p:nvSpPr>
        <p:spPr>
          <a:xfrm>
            <a:off x="1057296" y="4736941"/>
            <a:ext cx="3135474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263774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[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바이오산업</a:t>
            </a: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] 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세계 의료기기시장 </a:t>
            </a: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3240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억弗</a:t>
            </a: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…</a:t>
            </a:r>
            <a:b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</a:b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한국</a:t>
            </a: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, 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점유율 고작 </a:t>
            </a:r>
            <a:r>
              <a:rPr kumimoji="0" lang="en-US" altLang="ko-KR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1.3%</a:t>
            </a:r>
            <a:endParaRPr kumimoji="0" lang="ko-KR" altLang="en-US" sz="14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2050" name="Picture 2" descr="mk">
            <a:extLst>
              <a:ext uri="{FF2B5EF4-FFF2-40B4-BE49-F238E27FC236}">
                <a16:creationId xmlns:a16="http://schemas.microsoft.com/office/drawing/2014/main" id="{72CC1194-601E-4135-BFF0-420203628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2500" r="22500" b="22500"/>
          <a:stretch/>
        </p:blipFill>
        <p:spPr bwMode="auto">
          <a:xfrm>
            <a:off x="966470" y="4439444"/>
            <a:ext cx="303530" cy="18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4AAF79AC-2AA3-4217-970E-3C3126885F6A}"/>
              </a:ext>
            </a:extLst>
          </p:cNvPr>
          <p:cNvSpPr txBox="1"/>
          <p:nvPr/>
        </p:nvSpPr>
        <p:spPr>
          <a:xfrm>
            <a:off x="1057296" y="5240327"/>
            <a:ext cx="2710357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263774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미국과 비교하여 국내 뇌 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implant 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장비 기술 수준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은 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48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%, </a:t>
            </a:r>
            <a:b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</a:b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R&amp;D 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투자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는 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%, 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특허 건수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는 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1/180</a:t>
            </a:r>
            <a:r>
              <a:rPr kumimoji="0" lang="ko-KR" altLang="en-US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수준</a:t>
            </a:r>
            <a:r>
              <a:rPr kumimoji="0" lang="en-US" altLang="ko-KR" sz="10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…</a:t>
            </a:r>
            <a:endParaRPr kumimoji="0" lang="ko-KR" altLang="en-US" sz="10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4233A3BF-5B91-4AF7-B556-306D0ABA3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711" y="4675576"/>
            <a:ext cx="1261844" cy="957314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129FED34-D4F9-4445-ABDC-F1BBF70D9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105"/>
          <a:stretch/>
        </p:blipFill>
        <p:spPr>
          <a:xfrm>
            <a:off x="5879448" y="4675386"/>
            <a:ext cx="1257660" cy="957694"/>
          </a:xfrm>
          <a:prstGeom prst="rect">
            <a:avLst/>
          </a:prstGeom>
        </p:spPr>
      </p:pic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10369CE-1066-47F5-A678-A164B11A1D0C}"/>
              </a:ext>
            </a:extLst>
          </p:cNvPr>
          <p:cNvGrpSpPr/>
          <p:nvPr/>
        </p:nvGrpSpPr>
        <p:grpSpPr>
          <a:xfrm>
            <a:off x="5521786" y="4383705"/>
            <a:ext cx="1920488" cy="256150"/>
            <a:chOff x="5432813" y="4411630"/>
            <a:chExt cx="1920488" cy="256150"/>
          </a:xfrm>
        </p:grpSpPr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CAA40395-03E4-431D-B842-3DC03BDF1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2813" y="4411630"/>
              <a:ext cx="920534" cy="256150"/>
            </a:xfrm>
            <a:prstGeom prst="rect">
              <a:avLst/>
            </a:prstGeom>
          </p:spPr>
        </p:pic>
        <p:pic>
          <p:nvPicPr>
            <p:cNvPr id="190" name="Picture 4" descr="samsung logo에 대한 이미지 검색결과">
              <a:extLst>
                <a:ext uri="{FF2B5EF4-FFF2-40B4-BE49-F238E27FC236}">
                  <a16:creationId xmlns:a16="http://schemas.microsoft.com/office/drawing/2014/main" id="{F451F034-8447-4EC3-B05B-A2A8E3A88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454" y="4418003"/>
              <a:ext cx="683847" cy="227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5CA44AE-FF75-47B9-BAF1-96C816B2EA04}"/>
                </a:ext>
              </a:extLst>
            </p:cNvPr>
            <p:cNvSpPr txBox="1"/>
            <p:nvPr/>
          </p:nvSpPr>
          <p:spPr>
            <a:xfrm>
              <a:off x="6438517" y="4424791"/>
              <a:ext cx="11445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263774" algn="l" defTabSz="4220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7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&amp;</a:t>
              </a:r>
              <a:endParaRPr kumimoji="0" lang="ko-KR" altLang="en-US" sz="14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3149A8C-2FA1-4C42-B37B-C00F1C7BAF7A}"/>
              </a:ext>
            </a:extLst>
          </p:cNvPr>
          <p:cNvGrpSpPr/>
          <p:nvPr/>
        </p:nvGrpSpPr>
        <p:grpSpPr>
          <a:xfrm>
            <a:off x="900112" y="5635875"/>
            <a:ext cx="3406179" cy="107184"/>
            <a:chOff x="900113" y="3017521"/>
            <a:chExt cx="2622019" cy="107184"/>
          </a:xfrm>
        </p:grpSpPr>
        <p:sp>
          <p:nvSpPr>
            <p:cNvPr id="197" name="직각 삼각형 107">
              <a:extLst>
                <a:ext uri="{FF2B5EF4-FFF2-40B4-BE49-F238E27FC236}">
                  <a16:creationId xmlns:a16="http://schemas.microsoft.com/office/drawing/2014/main" id="{40BBA857-C9BE-44E8-87EC-5BE6DCB1AADA}"/>
                </a:ext>
              </a:extLst>
            </p:cNvPr>
            <p:cNvSpPr/>
            <p:nvPr/>
          </p:nvSpPr>
          <p:spPr>
            <a:xfrm rot="5400000">
              <a:off x="1502027" y="2415607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98" name="직각 삼각형 107">
              <a:extLst>
                <a:ext uri="{FF2B5EF4-FFF2-40B4-BE49-F238E27FC236}">
                  <a16:creationId xmlns:a16="http://schemas.microsoft.com/office/drawing/2014/main" id="{D91181F2-2EA3-4A32-ACC6-D1CC975C7644}"/>
                </a:ext>
              </a:extLst>
            </p:cNvPr>
            <p:cNvSpPr/>
            <p:nvPr/>
          </p:nvSpPr>
          <p:spPr>
            <a:xfrm rot="16200000" flipH="1">
              <a:off x="2813037" y="2415609"/>
              <a:ext cx="107182" cy="1311009"/>
            </a:xfrm>
            <a:custGeom>
              <a:avLst/>
              <a:gdLst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  <a:gd name="connsiteX0" fmla="*/ 0 w 107182"/>
                <a:gd name="connsiteY0" fmla="*/ 1311009 h 1311009"/>
                <a:gd name="connsiteX1" fmla="*/ 0 w 107182"/>
                <a:gd name="connsiteY1" fmla="*/ 0 h 1311009"/>
                <a:gd name="connsiteX2" fmla="*/ 107182 w 107182"/>
                <a:gd name="connsiteY2" fmla="*/ 1311009 h 1311009"/>
                <a:gd name="connsiteX3" fmla="*/ 0 w 107182"/>
                <a:gd name="connsiteY3" fmla="*/ 1311009 h 131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2" h="1311009">
                  <a:moveTo>
                    <a:pt x="0" y="1311009"/>
                  </a:moveTo>
                  <a:lnTo>
                    <a:pt x="0" y="0"/>
                  </a:lnTo>
                  <a:cubicBezTo>
                    <a:pt x="19855" y="449703"/>
                    <a:pt x="17483" y="870831"/>
                    <a:pt x="107182" y="1311009"/>
                  </a:cubicBezTo>
                  <a:lnTo>
                    <a:pt x="0" y="1311009"/>
                  </a:lnTo>
                  <a:close/>
                </a:path>
              </a:pathLst>
            </a:custGeom>
            <a:gradFill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2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500FAD1-B218-49AB-A44D-1D6A2F1BA05A}"/>
              </a:ext>
            </a:extLst>
          </p:cNvPr>
          <p:cNvSpPr txBox="1"/>
          <p:nvPr/>
        </p:nvSpPr>
        <p:spPr>
          <a:xfrm>
            <a:off x="707571" y="233674"/>
            <a:ext cx="1441100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Ⅰ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연구 배경 및 필요성</a:t>
            </a:r>
          </a:p>
        </p:txBody>
      </p:sp>
      <p:pic>
        <p:nvPicPr>
          <p:cNvPr id="114" name="Picture 2" descr="medtronic에 대한 이미지 검색결과">
            <a:extLst>
              <a:ext uri="{FF2B5EF4-FFF2-40B4-BE49-F238E27FC236}">
                <a16:creationId xmlns:a16="http://schemas.microsoft.com/office/drawing/2014/main" id="{3A690E0C-02C4-41FA-A627-6E7271F64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9" r="21576"/>
          <a:stretch/>
        </p:blipFill>
        <p:spPr bwMode="auto">
          <a:xfrm>
            <a:off x="7179001" y="4675386"/>
            <a:ext cx="1209348" cy="9573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8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아래쪽 화살표 19">
            <a:extLst>
              <a:ext uri="{FF2B5EF4-FFF2-40B4-BE49-F238E27FC236}">
                <a16:creationId xmlns:a16="http://schemas.microsoft.com/office/drawing/2014/main" id="{1EB15611-0A60-4DC7-B68D-69E3D096F70D}"/>
              </a:ext>
            </a:extLst>
          </p:cNvPr>
          <p:cNvSpPr/>
          <p:nvPr/>
        </p:nvSpPr>
        <p:spPr>
          <a:xfrm>
            <a:off x="4019972" y="3787141"/>
            <a:ext cx="1093048" cy="464820"/>
          </a:xfrm>
          <a:prstGeom prst="downArrow">
            <a:avLst>
              <a:gd name="adj1" fmla="val 50000"/>
              <a:gd name="adj2" fmla="val 41803"/>
            </a:avLst>
          </a:prstGeom>
          <a:gradFill>
            <a:gsLst>
              <a:gs pos="74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15" name="아래쪽 화살표 19">
            <a:extLst>
              <a:ext uri="{FF2B5EF4-FFF2-40B4-BE49-F238E27FC236}">
                <a16:creationId xmlns:a16="http://schemas.microsoft.com/office/drawing/2014/main" id="{9079A8A6-FA7E-4F01-A4EA-D050B4D515B3}"/>
              </a:ext>
            </a:extLst>
          </p:cNvPr>
          <p:cNvSpPr/>
          <p:nvPr/>
        </p:nvSpPr>
        <p:spPr>
          <a:xfrm>
            <a:off x="4019972" y="3017521"/>
            <a:ext cx="1093048" cy="464820"/>
          </a:xfrm>
          <a:prstGeom prst="downArrow">
            <a:avLst>
              <a:gd name="adj1" fmla="val 50000"/>
              <a:gd name="adj2" fmla="val 41803"/>
            </a:avLst>
          </a:prstGeom>
          <a:gradFill>
            <a:gsLst>
              <a:gs pos="74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9D667132-3278-4F67-94F2-25C89F77EBDF}"/>
              </a:ext>
            </a:extLst>
          </p:cNvPr>
          <p:cNvSpPr/>
          <p:nvPr/>
        </p:nvSpPr>
        <p:spPr>
          <a:xfrm>
            <a:off x="4685261" y="1679357"/>
            <a:ext cx="3696323" cy="1511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7804977-ADBC-4F4D-B3C3-C10137619634}"/>
              </a:ext>
            </a:extLst>
          </p:cNvPr>
          <p:cNvSpPr/>
          <p:nvPr/>
        </p:nvSpPr>
        <p:spPr>
          <a:xfrm>
            <a:off x="761377" y="1679357"/>
            <a:ext cx="3696323" cy="1511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30" name="사각형: 둥근 위쪽 모서리 129">
            <a:extLst>
              <a:ext uri="{FF2B5EF4-FFF2-40B4-BE49-F238E27FC236}">
                <a16:creationId xmlns:a16="http://schemas.microsoft.com/office/drawing/2014/main" id="{4DD95D1F-5301-47C5-A634-623EE9FB474E}"/>
              </a:ext>
            </a:extLst>
          </p:cNvPr>
          <p:cNvSpPr/>
          <p:nvPr/>
        </p:nvSpPr>
        <p:spPr>
          <a:xfrm>
            <a:off x="761377" y="1266509"/>
            <a:ext cx="3696323" cy="412848"/>
          </a:xfrm>
          <a:prstGeom prst="round2SameRect">
            <a:avLst/>
          </a:prstGeom>
          <a:gradFill>
            <a:gsLst>
              <a:gs pos="50000">
                <a:srgbClr val="399AB5"/>
              </a:gs>
              <a:gs pos="50000">
                <a:schemeClr val="accent5">
                  <a:lumMod val="75000"/>
                </a:schemeClr>
              </a:gs>
            </a:gsLst>
            <a:lin ang="5400000" scaled="0"/>
          </a:gradFill>
          <a:ln w="3175">
            <a:solidFill>
              <a:srgbClr val="399AB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BD4BC2-05E4-4F3C-A147-FEC23A3E8102}"/>
              </a:ext>
            </a:extLst>
          </p:cNvPr>
          <p:cNvSpPr txBox="1"/>
          <p:nvPr/>
        </p:nvSpPr>
        <p:spPr>
          <a:xfrm>
            <a:off x="989705" y="1334434"/>
            <a:ext cx="323966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단계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뇌기능 항상성 유지 장치 개발</a:t>
            </a:r>
          </a:p>
        </p:txBody>
      </p:sp>
      <p:sp>
        <p:nvSpPr>
          <p:cNvPr id="133" name="사각형: 둥근 위쪽 모서리 132">
            <a:extLst>
              <a:ext uri="{FF2B5EF4-FFF2-40B4-BE49-F238E27FC236}">
                <a16:creationId xmlns:a16="http://schemas.microsoft.com/office/drawing/2014/main" id="{23B8CA10-7E65-4EF1-AE09-511BEB6BA87E}"/>
              </a:ext>
            </a:extLst>
          </p:cNvPr>
          <p:cNvSpPr/>
          <p:nvPr/>
        </p:nvSpPr>
        <p:spPr>
          <a:xfrm>
            <a:off x="4685261" y="1266509"/>
            <a:ext cx="3696323" cy="412848"/>
          </a:xfrm>
          <a:prstGeom prst="round2SameRect">
            <a:avLst/>
          </a:prstGeom>
          <a:gradFill>
            <a:gsLst>
              <a:gs pos="50000">
                <a:schemeClr val="accent3">
                  <a:lumMod val="75000"/>
                </a:schemeClr>
              </a:gs>
              <a:gs pos="50000">
                <a:srgbClr val="83A343"/>
              </a:gs>
            </a:gsLst>
            <a:lin ang="16200000" scaled="0"/>
          </a:gradFill>
          <a:ln w="3175">
            <a:solidFill>
              <a:srgbClr val="83A3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18F2021-8417-48F6-8F5E-C8366E3EE56C}"/>
              </a:ext>
            </a:extLst>
          </p:cNvPr>
          <p:cNvSpPr txBox="1"/>
          <p:nvPr/>
        </p:nvSpPr>
        <p:spPr>
          <a:xfrm>
            <a:off x="5231783" y="1334434"/>
            <a:ext cx="260327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단계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영장류 동물 모델 검증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59787E-DB87-4780-B881-1647D0485A6E}"/>
              </a:ext>
            </a:extLst>
          </p:cNvPr>
          <p:cNvSpPr txBox="1"/>
          <p:nvPr/>
        </p:nvSpPr>
        <p:spPr>
          <a:xfrm>
            <a:off x="894285" y="1749386"/>
            <a:ext cx="1680588" cy="60529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399AB5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신경 신호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화학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/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전기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 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센서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399AB5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자극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/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기록 회로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무선통신</a:t>
            </a:r>
          </a:p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399AB5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Closed-loop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알고리즘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28732B9-02CF-4262-9248-27456C4BE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1"/>
          <a:stretch/>
        </p:blipFill>
        <p:spPr>
          <a:xfrm>
            <a:off x="5452138" y="2340769"/>
            <a:ext cx="722840" cy="75407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127AF1E-70A9-4957-A7C6-C0FD9829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08" y="5010149"/>
            <a:ext cx="910223" cy="53312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2930C09-27D5-47F8-BB1B-483EDE2FD713}"/>
              </a:ext>
            </a:extLst>
          </p:cNvPr>
          <p:cNvGrpSpPr/>
          <p:nvPr/>
        </p:nvGrpSpPr>
        <p:grpSpPr>
          <a:xfrm>
            <a:off x="3385727" y="4886644"/>
            <a:ext cx="1075346" cy="733447"/>
            <a:chOff x="5290695" y="4778629"/>
            <a:chExt cx="2113629" cy="151881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16708F4-D5BB-43CC-ABC8-3EC7D42D0837}"/>
                </a:ext>
              </a:extLst>
            </p:cNvPr>
            <p:cNvGrpSpPr/>
            <p:nvPr/>
          </p:nvGrpSpPr>
          <p:grpSpPr>
            <a:xfrm flipH="1">
              <a:off x="6049253" y="5241541"/>
              <a:ext cx="589649" cy="672555"/>
              <a:chOff x="317228" y="2078485"/>
              <a:chExt cx="1321721" cy="1457862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9EA24B84-E96E-49D3-9155-220059D1BF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00" r="57629"/>
              <a:stretch/>
            </p:blipFill>
            <p:spPr>
              <a:xfrm flipH="1">
                <a:off x="317228" y="2152705"/>
                <a:ext cx="1321721" cy="1383642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8E1719F6-3991-495D-8C93-596570B9F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190" b="45261" l="15030" r="396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37" t="4663" r="60218" b="50541"/>
              <a:stretch/>
            </p:blipFill>
            <p:spPr>
              <a:xfrm rot="569730">
                <a:off x="558615" y="2078485"/>
                <a:ext cx="549069" cy="560380"/>
              </a:xfrm>
              <a:prstGeom prst="rect">
                <a:avLst/>
              </a:prstGeom>
              <a:effectLst>
                <a:glow rad="63500">
                  <a:srgbClr val="FF0000">
                    <a:alpha val="40000"/>
                  </a:srgbClr>
                </a:glow>
              </a:effectLst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5D6FA61F-76C3-4E54-95F7-FC72B73B2FDB}"/>
                </a:ext>
              </a:extLst>
            </p:cNvPr>
            <p:cNvGrpSpPr/>
            <p:nvPr/>
          </p:nvGrpSpPr>
          <p:grpSpPr>
            <a:xfrm>
              <a:off x="5290695" y="4778629"/>
              <a:ext cx="2113629" cy="1518812"/>
              <a:chOff x="4294925" y="4778629"/>
              <a:chExt cx="2113629" cy="1518812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62D45CB-C3B0-4FB8-956E-B8EDE6C6BB96}"/>
                  </a:ext>
                </a:extLst>
              </p:cNvPr>
              <p:cNvSpPr/>
              <p:nvPr/>
            </p:nvSpPr>
            <p:spPr>
              <a:xfrm>
                <a:off x="4831580" y="5021191"/>
                <a:ext cx="1093649" cy="109364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-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6F85C4-F730-42D4-AEC9-57ECFCCB5DD3}"/>
                  </a:ext>
                </a:extLst>
              </p:cNvPr>
              <p:cNvSpPr txBox="1"/>
              <p:nvPr/>
            </p:nvSpPr>
            <p:spPr>
              <a:xfrm>
                <a:off x="4987967" y="4778629"/>
                <a:ext cx="728456" cy="478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치매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2E13E4-4CD8-4475-8D4F-3BB9CE6257AB}"/>
                  </a:ext>
                </a:extLst>
              </p:cNvPr>
              <p:cNvSpPr txBox="1"/>
              <p:nvPr/>
            </p:nvSpPr>
            <p:spPr>
              <a:xfrm>
                <a:off x="5497354" y="5215234"/>
                <a:ext cx="911200" cy="478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우울증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0AF239F-76AD-4F15-AC00-5DDCC022878A}"/>
                  </a:ext>
                </a:extLst>
              </p:cNvPr>
              <p:cNvSpPr txBox="1"/>
              <p:nvPr/>
            </p:nvSpPr>
            <p:spPr>
              <a:xfrm>
                <a:off x="5271689" y="5819437"/>
                <a:ext cx="911199" cy="478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조현병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052CCF-9F0D-4F82-91FC-0194CF7F8559}"/>
                  </a:ext>
                </a:extLst>
              </p:cNvPr>
              <p:cNvSpPr txBox="1"/>
              <p:nvPr/>
            </p:nvSpPr>
            <p:spPr>
              <a:xfrm>
                <a:off x="4397920" y="5819437"/>
                <a:ext cx="1093942" cy="478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강박장애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2FD1926-8443-43C3-AFF7-6B7F1AE19C04}"/>
                  </a:ext>
                </a:extLst>
              </p:cNvPr>
              <p:cNvSpPr txBox="1"/>
              <p:nvPr/>
            </p:nvSpPr>
            <p:spPr>
              <a:xfrm>
                <a:off x="4294925" y="5215234"/>
                <a:ext cx="911199" cy="478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뇌전증</a:t>
                </a: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5CB2206-3766-4263-8E2D-9380F144E698}"/>
              </a:ext>
            </a:extLst>
          </p:cNvPr>
          <p:cNvSpPr txBox="1"/>
          <p:nvPr/>
        </p:nvSpPr>
        <p:spPr>
          <a:xfrm>
            <a:off x="2761185" y="1749386"/>
            <a:ext cx="893065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399AB5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In-vitro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검증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399AB5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설치류 검증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A25553-9D68-431A-A0D3-5A218F9D5686}"/>
              </a:ext>
            </a:extLst>
          </p:cNvPr>
          <p:cNvSpPr txBox="1"/>
          <p:nvPr/>
        </p:nvSpPr>
        <p:spPr>
          <a:xfrm>
            <a:off x="4770960" y="1749386"/>
            <a:ext cx="1566454" cy="39498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83A343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영장류 검증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83A343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설치류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/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영장류 심화 검증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7C1D31E-958B-44D4-BFF0-220A5344A17D}"/>
              </a:ext>
            </a:extLst>
          </p:cNvPr>
          <p:cNvSpPr txBox="1"/>
          <p:nvPr/>
        </p:nvSpPr>
        <p:spPr>
          <a:xfrm>
            <a:off x="6637860" y="1749386"/>
            <a:ext cx="1116652" cy="39498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83A343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개별 모듈 고도화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142875" marR="0" lvl="0" indent="-142875" algn="l" defTabSz="4220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83A343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멀티모달 집적화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FEA63A7B-A60F-4CC3-886A-0B63D798A2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28" y="2455070"/>
            <a:ext cx="440024" cy="589636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56A16E6-CE79-4935-9C3D-A9587AFDE3CC}"/>
              </a:ext>
            </a:extLst>
          </p:cNvPr>
          <p:cNvGrpSpPr/>
          <p:nvPr/>
        </p:nvGrpSpPr>
        <p:grpSpPr>
          <a:xfrm>
            <a:off x="758032" y="3519488"/>
            <a:ext cx="7630318" cy="433929"/>
            <a:chOff x="758032" y="1123477"/>
            <a:chExt cx="7630318" cy="433929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7DD48F2C-6941-41C8-AB41-6A3CCA471BFB}"/>
                </a:ext>
              </a:extLst>
            </p:cNvPr>
            <p:cNvSpPr/>
            <p:nvPr/>
          </p:nvSpPr>
          <p:spPr>
            <a:xfrm>
              <a:off x="758032" y="1123477"/>
              <a:ext cx="7630318" cy="433929"/>
            </a:xfrm>
            <a:prstGeom prst="roundRect">
              <a:avLst>
                <a:gd name="adj" fmla="val 16334"/>
              </a:avLst>
            </a:prstGeom>
            <a:gradFill>
              <a:gsLst>
                <a:gs pos="51000">
                  <a:schemeClr val="tx2">
                    <a:lumMod val="75000"/>
                  </a:schemeClr>
                </a:gs>
                <a:gs pos="50000">
                  <a:srgbClr val="1D4575"/>
                </a:gs>
              </a:gsLst>
              <a:lin ang="5400000" scaled="0"/>
            </a:gradFill>
            <a:ln>
              <a:noFill/>
            </a:ln>
            <a:effectLst>
              <a:outerShdw dist="1905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C775219-A096-4095-8B96-8C52511D4844}"/>
                </a:ext>
              </a:extLst>
            </p:cNvPr>
            <p:cNvSpPr txBox="1"/>
            <p:nvPr/>
          </p:nvSpPr>
          <p:spPr>
            <a:xfrm>
              <a:off x="1115628" y="1186553"/>
              <a:ext cx="645849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뇌질환 치료기기 원천기술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&amp;</a:t>
              </a:r>
              <a:r>
                <a:rPr kumimoji="0" lang="ko-KR" altLang="en-US" sz="2000" b="0" i="0" u="none" strike="noStrike" kern="1200" cap="none" spc="-1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세계 최고 수준의 뇌 회로 조절 기술 확보</a:t>
              </a:r>
            </a:p>
          </p:txBody>
        </p:sp>
      </p:grpSp>
      <p:sp>
        <p:nvSpPr>
          <p:cNvPr id="122" name="Freeform 8">
            <a:extLst>
              <a:ext uri="{FF2B5EF4-FFF2-40B4-BE49-F238E27FC236}">
                <a16:creationId xmlns:a16="http://schemas.microsoft.com/office/drawing/2014/main" id="{788A761B-0EE7-4658-A8B9-FB538E934318}"/>
              </a:ext>
            </a:extLst>
          </p:cNvPr>
          <p:cNvSpPr>
            <a:spLocks/>
          </p:cNvSpPr>
          <p:nvPr/>
        </p:nvSpPr>
        <p:spPr bwMode="auto">
          <a:xfrm>
            <a:off x="735097" y="3625380"/>
            <a:ext cx="295984" cy="222144"/>
          </a:xfrm>
          <a:custGeom>
            <a:avLst/>
            <a:gdLst>
              <a:gd name="T0" fmla="*/ 261 w 270"/>
              <a:gd name="T1" fmla="*/ 84 h 202"/>
              <a:gd name="T2" fmla="*/ 199 w 270"/>
              <a:gd name="T3" fmla="*/ 13 h 202"/>
              <a:gd name="T4" fmla="*/ 159 w 270"/>
              <a:gd name="T5" fmla="*/ 10 h 202"/>
              <a:gd name="T6" fmla="*/ 156 w 270"/>
              <a:gd name="T7" fmla="*/ 50 h 202"/>
              <a:gd name="T8" fmla="*/ 178 w 270"/>
              <a:gd name="T9" fmla="*/ 74 h 202"/>
              <a:gd name="T10" fmla="*/ 28 w 270"/>
              <a:gd name="T11" fmla="*/ 74 h 202"/>
              <a:gd name="T12" fmla="*/ 0 w 270"/>
              <a:gd name="T13" fmla="*/ 103 h 202"/>
              <a:gd name="T14" fmla="*/ 28 w 270"/>
              <a:gd name="T15" fmla="*/ 131 h 202"/>
              <a:gd name="T16" fmla="*/ 178 w 270"/>
              <a:gd name="T17" fmla="*/ 131 h 202"/>
              <a:gd name="T18" fmla="*/ 157 w 270"/>
              <a:gd name="T19" fmla="*/ 156 h 202"/>
              <a:gd name="T20" fmla="*/ 159 w 270"/>
              <a:gd name="T21" fmla="*/ 195 h 202"/>
              <a:gd name="T22" fmla="*/ 178 w 270"/>
              <a:gd name="T23" fmla="*/ 202 h 202"/>
              <a:gd name="T24" fmla="*/ 199 w 270"/>
              <a:gd name="T25" fmla="*/ 193 h 202"/>
              <a:gd name="T26" fmla="*/ 261 w 270"/>
              <a:gd name="T27" fmla="*/ 121 h 202"/>
              <a:gd name="T28" fmla="*/ 261 w 270"/>
              <a:gd name="T29" fmla="*/ 8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0" h="202">
                <a:moveTo>
                  <a:pt x="261" y="84"/>
                </a:moveTo>
                <a:cubicBezTo>
                  <a:pt x="199" y="13"/>
                  <a:pt x="199" y="13"/>
                  <a:pt x="199" y="13"/>
                </a:cubicBezTo>
                <a:cubicBezTo>
                  <a:pt x="189" y="1"/>
                  <a:pt x="171" y="0"/>
                  <a:pt x="159" y="10"/>
                </a:cubicBezTo>
                <a:cubicBezTo>
                  <a:pt x="148" y="20"/>
                  <a:pt x="146" y="38"/>
                  <a:pt x="156" y="50"/>
                </a:cubicBezTo>
                <a:cubicBezTo>
                  <a:pt x="178" y="74"/>
                  <a:pt x="178" y="74"/>
                  <a:pt x="17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13" y="74"/>
                  <a:pt x="0" y="87"/>
                  <a:pt x="0" y="103"/>
                </a:cubicBezTo>
                <a:cubicBezTo>
                  <a:pt x="0" y="118"/>
                  <a:pt x="13" y="131"/>
                  <a:pt x="28" y="131"/>
                </a:cubicBezTo>
                <a:cubicBezTo>
                  <a:pt x="178" y="131"/>
                  <a:pt x="178" y="131"/>
                  <a:pt x="178" y="131"/>
                </a:cubicBezTo>
                <a:cubicBezTo>
                  <a:pt x="157" y="156"/>
                  <a:pt x="157" y="156"/>
                  <a:pt x="157" y="156"/>
                </a:cubicBezTo>
                <a:cubicBezTo>
                  <a:pt x="146" y="167"/>
                  <a:pt x="148" y="185"/>
                  <a:pt x="159" y="195"/>
                </a:cubicBezTo>
                <a:cubicBezTo>
                  <a:pt x="165" y="200"/>
                  <a:pt x="171" y="202"/>
                  <a:pt x="178" y="202"/>
                </a:cubicBezTo>
                <a:cubicBezTo>
                  <a:pt x="186" y="202"/>
                  <a:pt x="194" y="199"/>
                  <a:pt x="199" y="193"/>
                </a:cubicBezTo>
                <a:cubicBezTo>
                  <a:pt x="261" y="121"/>
                  <a:pt x="261" y="121"/>
                  <a:pt x="261" y="121"/>
                </a:cubicBezTo>
                <a:cubicBezTo>
                  <a:pt x="270" y="111"/>
                  <a:pt x="270" y="95"/>
                  <a:pt x="26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40" name="사각형: 둥근 한쪽 모서리 139">
            <a:extLst>
              <a:ext uri="{FF2B5EF4-FFF2-40B4-BE49-F238E27FC236}">
                <a16:creationId xmlns:a16="http://schemas.microsoft.com/office/drawing/2014/main" id="{05888DCD-389A-4504-A7E9-FEE66116DC4E}"/>
              </a:ext>
            </a:extLst>
          </p:cNvPr>
          <p:cNvSpPr/>
          <p:nvPr/>
        </p:nvSpPr>
        <p:spPr>
          <a:xfrm flipH="1">
            <a:off x="763315" y="4295037"/>
            <a:ext cx="2467918" cy="429616"/>
          </a:xfrm>
          <a:prstGeom prst="round1Rect">
            <a:avLst/>
          </a:prstGeom>
          <a:gradFill>
            <a:gsLst>
              <a:gs pos="50000">
                <a:srgbClr val="3F6EA7"/>
              </a:gs>
              <a:gs pos="50000">
                <a:schemeClr val="accent1">
                  <a:lumMod val="75000"/>
                </a:schemeClr>
              </a:gs>
            </a:gsLst>
            <a:lin ang="5400000" scaled="0"/>
          </a:gradFill>
          <a:ln w="3175">
            <a:solidFill>
              <a:srgbClr val="3F6E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8B9C29D-78F1-445A-9A1D-3A412B6EDB5B}"/>
              </a:ext>
            </a:extLst>
          </p:cNvPr>
          <p:cNvSpPr/>
          <p:nvPr/>
        </p:nvSpPr>
        <p:spPr>
          <a:xfrm>
            <a:off x="763315" y="4724653"/>
            <a:ext cx="7618269" cy="1432307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1CC6D3-442D-4230-835E-0F020B478849}"/>
              </a:ext>
            </a:extLst>
          </p:cNvPr>
          <p:cNvSpPr txBox="1"/>
          <p:nvPr/>
        </p:nvSpPr>
        <p:spPr>
          <a:xfrm>
            <a:off x="1701520" y="4371346"/>
            <a:ext cx="59150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사업화</a:t>
            </a:r>
          </a:p>
        </p:txBody>
      </p:sp>
      <p:sp>
        <p:nvSpPr>
          <p:cNvPr id="154" name="화살표: 오각형 153">
            <a:extLst>
              <a:ext uri="{FF2B5EF4-FFF2-40B4-BE49-F238E27FC236}">
                <a16:creationId xmlns:a16="http://schemas.microsoft.com/office/drawing/2014/main" id="{97506D15-E9ED-41D1-9A44-88B4DA75F140}"/>
              </a:ext>
            </a:extLst>
          </p:cNvPr>
          <p:cNvSpPr/>
          <p:nvPr/>
        </p:nvSpPr>
        <p:spPr>
          <a:xfrm>
            <a:off x="3338041" y="4295037"/>
            <a:ext cx="2467918" cy="429616"/>
          </a:xfrm>
          <a:prstGeom prst="homePlate">
            <a:avLst>
              <a:gd name="adj" fmla="val 0"/>
            </a:avLst>
          </a:prstGeom>
          <a:gradFill>
            <a:gsLst>
              <a:gs pos="50000">
                <a:srgbClr val="3F6EA7"/>
              </a:gs>
              <a:gs pos="50000">
                <a:schemeClr val="accent1">
                  <a:lumMod val="75000"/>
                </a:schemeClr>
              </a:gs>
            </a:gsLst>
            <a:lin ang="5400000" scaled="0"/>
          </a:gradFill>
          <a:ln w="3175">
            <a:solidFill>
              <a:srgbClr val="3F6E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5" name="사각형: 둥근 한쪽 모서리 154">
            <a:extLst>
              <a:ext uri="{FF2B5EF4-FFF2-40B4-BE49-F238E27FC236}">
                <a16:creationId xmlns:a16="http://schemas.microsoft.com/office/drawing/2014/main" id="{2BDBB4FD-28F1-446E-9935-82C643D0B1D6}"/>
              </a:ext>
            </a:extLst>
          </p:cNvPr>
          <p:cNvSpPr/>
          <p:nvPr/>
        </p:nvSpPr>
        <p:spPr>
          <a:xfrm>
            <a:off x="5913666" y="4295037"/>
            <a:ext cx="2467918" cy="429616"/>
          </a:xfrm>
          <a:prstGeom prst="round1Rect">
            <a:avLst/>
          </a:prstGeom>
          <a:gradFill>
            <a:gsLst>
              <a:gs pos="50000">
                <a:srgbClr val="3F6EA7"/>
              </a:gs>
              <a:gs pos="50000">
                <a:schemeClr val="accent1">
                  <a:lumMod val="75000"/>
                </a:schemeClr>
              </a:gs>
            </a:gsLst>
            <a:lin ang="5400000" scaled="0"/>
          </a:gradFill>
          <a:ln w="3175">
            <a:solidFill>
              <a:srgbClr val="3F6EA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344C3E-D237-4666-B832-001DFDB8B1F8}"/>
              </a:ext>
            </a:extLst>
          </p:cNvPr>
          <p:cNvSpPr txBox="1"/>
          <p:nvPr/>
        </p:nvSpPr>
        <p:spPr>
          <a:xfrm>
            <a:off x="3837025" y="4371346"/>
            <a:ext cx="146995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다양한 연구 활용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3AD5EEC-02AA-4CA7-AA0D-4F4A9290F291}"/>
              </a:ext>
            </a:extLst>
          </p:cNvPr>
          <p:cNvSpPr txBox="1"/>
          <p:nvPr/>
        </p:nvSpPr>
        <p:spPr>
          <a:xfrm>
            <a:off x="6760053" y="4371346"/>
            <a:ext cx="78867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인력양성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38E13AC-6584-45B3-9BDB-07646CC2BB11}"/>
              </a:ext>
            </a:extLst>
          </p:cNvPr>
          <p:cNvGrpSpPr/>
          <p:nvPr/>
        </p:nvGrpSpPr>
        <p:grpSpPr>
          <a:xfrm>
            <a:off x="1055671" y="5028895"/>
            <a:ext cx="710106" cy="483178"/>
            <a:chOff x="3686175" y="2827338"/>
            <a:chExt cx="1768476" cy="1203325"/>
          </a:xfrm>
        </p:grpSpPr>
        <p:sp>
          <p:nvSpPr>
            <p:cNvPr id="161" name="Freeform 262">
              <a:extLst>
                <a:ext uri="{FF2B5EF4-FFF2-40B4-BE49-F238E27FC236}">
                  <a16:creationId xmlns:a16="http://schemas.microsoft.com/office/drawing/2014/main" id="{F37E1E22-B41E-44DA-B295-65EA565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5" y="3122613"/>
              <a:ext cx="1108075" cy="908050"/>
            </a:xfrm>
            <a:custGeom>
              <a:avLst/>
              <a:gdLst>
                <a:gd name="T0" fmla="*/ 278 w 294"/>
                <a:gd name="T1" fmla="*/ 54 h 240"/>
                <a:gd name="T2" fmla="*/ 294 w 294"/>
                <a:gd name="T3" fmla="*/ 116 h 240"/>
                <a:gd name="T4" fmla="*/ 252 w 294"/>
                <a:gd name="T5" fmla="*/ 141 h 240"/>
                <a:gd name="T6" fmla="*/ 251 w 294"/>
                <a:gd name="T7" fmla="*/ 139 h 240"/>
                <a:gd name="T8" fmla="*/ 260 w 294"/>
                <a:gd name="T9" fmla="*/ 158 h 240"/>
                <a:gd name="T10" fmla="*/ 245 w 294"/>
                <a:gd name="T11" fmla="*/ 171 h 240"/>
                <a:gd name="T12" fmla="*/ 245 w 294"/>
                <a:gd name="T13" fmla="*/ 171 h 240"/>
                <a:gd name="T14" fmla="*/ 230 w 294"/>
                <a:gd name="T15" fmla="*/ 201 h 240"/>
                <a:gd name="T16" fmla="*/ 230 w 294"/>
                <a:gd name="T17" fmla="*/ 201 h 240"/>
                <a:gd name="T18" fmla="*/ 208 w 294"/>
                <a:gd name="T19" fmla="*/ 220 h 240"/>
                <a:gd name="T20" fmla="*/ 201 w 294"/>
                <a:gd name="T21" fmla="*/ 215 h 240"/>
                <a:gd name="T22" fmla="*/ 186 w 294"/>
                <a:gd name="T23" fmla="*/ 233 h 240"/>
                <a:gd name="T24" fmla="*/ 146 w 294"/>
                <a:gd name="T25" fmla="*/ 214 h 240"/>
                <a:gd name="T26" fmla="*/ 144 w 294"/>
                <a:gd name="T27" fmla="*/ 222 h 240"/>
                <a:gd name="T28" fmla="*/ 137 w 294"/>
                <a:gd name="T29" fmla="*/ 232 h 240"/>
                <a:gd name="T30" fmla="*/ 110 w 294"/>
                <a:gd name="T31" fmla="*/ 223 h 240"/>
                <a:gd name="T32" fmla="*/ 82 w 294"/>
                <a:gd name="T33" fmla="*/ 205 h 240"/>
                <a:gd name="T34" fmla="*/ 79 w 294"/>
                <a:gd name="T35" fmla="*/ 203 h 240"/>
                <a:gd name="T36" fmla="*/ 75 w 294"/>
                <a:gd name="T37" fmla="*/ 205 h 240"/>
                <a:gd name="T38" fmla="*/ 50 w 294"/>
                <a:gd name="T39" fmla="*/ 184 h 240"/>
                <a:gd name="T40" fmla="*/ 52 w 294"/>
                <a:gd name="T41" fmla="*/ 179 h 240"/>
                <a:gd name="T42" fmla="*/ 45 w 294"/>
                <a:gd name="T43" fmla="*/ 179 h 240"/>
                <a:gd name="T44" fmla="*/ 38 w 294"/>
                <a:gd name="T45" fmla="*/ 175 h 240"/>
                <a:gd name="T46" fmla="*/ 40 w 294"/>
                <a:gd name="T47" fmla="*/ 149 h 240"/>
                <a:gd name="T48" fmla="*/ 0 w 294"/>
                <a:gd name="T49" fmla="*/ 125 h 240"/>
                <a:gd name="T50" fmla="*/ 18 w 294"/>
                <a:gd name="T51" fmla="*/ 70 h 240"/>
                <a:gd name="T52" fmla="*/ 45 w 294"/>
                <a:gd name="T53" fmla="*/ 17 h 240"/>
                <a:gd name="T54" fmla="*/ 177 w 294"/>
                <a:gd name="T55" fmla="*/ 18 h 240"/>
                <a:gd name="T56" fmla="*/ 245 w 294"/>
                <a:gd name="T57" fmla="*/ 1 h 240"/>
                <a:gd name="T58" fmla="*/ 278 w 294"/>
                <a:gd name="T59" fmla="*/ 5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4" h="240">
                  <a:moveTo>
                    <a:pt x="278" y="54"/>
                  </a:moveTo>
                  <a:cubicBezTo>
                    <a:pt x="287" y="74"/>
                    <a:pt x="290" y="95"/>
                    <a:pt x="294" y="116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39"/>
                    <a:pt x="251" y="139"/>
                    <a:pt x="251" y="139"/>
                  </a:cubicBezTo>
                  <a:cubicBezTo>
                    <a:pt x="257" y="148"/>
                    <a:pt x="260" y="155"/>
                    <a:pt x="260" y="158"/>
                  </a:cubicBezTo>
                  <a:cubicBezTo>
                    <a:pt x="260" y="169"/>
                    <a:pt x="249" y="174"/>
                    <a:pt x="245" y="171"/>
                  </a:cubicBezTo>
                  <a:cubicBezTo>
                    <a:pt x="245" y="171"/>
                    <a:pt x="245" y="171"/>
                    <a:pt x="245" y="171"/>
                  </a:cubicBezTo>
                  <a:cubicBezTo>
                    <a:pt x="256" y="185"/>
                    <a:pt x="250" y="205"/>
                    <a:pt x="230" y="201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5" y="204"/>
                    <a:pt x="232" y="232"/>
                    <a:pt x="208" y="220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204" y="218"/>
                    <a:pt x="199" y="238"/>
                    <a:pt x="186" y="233"/>
                  </a:cubicBezTo>
                  <a:cubicBezTo>
                    <a:pt x="175" y="229"/>
                    <a:pt x="161" y="223"/>
                    <a:pt x="146" y="214"/>
                  </a:cubicBezTo>
                  <a:cubicBezTo>
                    <a:pt x="146" y="217"/>
                    <a:pt x="145" y="220"/>
                    <a:pt x="144" y="222"/>
                  </a:cubicBezTo>
                  <a:cubicBezTo>
                    <a:pt x="142" y="226"/>
                    <a:pt x="140" y="229"/>
                    <a:pt x="137" y="232"/>
                  </a:cubicBezTo>
                  <a:cubicBezTo>
                    <a:pt x="127" y="240"/>
                    <a:pt x="117" y="229"/>
                    <a:pt x="110" y="223"/>
                  </a:cubicBezTo>
                  <a:cubicBezTo>
                    <a:pt x="100" y="227"/>
                    <a:pt x="79" y="210"/>
                    <a:pt x="82" y="205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4"/>
                    <a:pt x="77" y="205"/>
                    <a:pt x="75" y="205"/>
                  </a:cubicBezTo>
                  <a:cubicBezTo>
                    <a:pt x="67" y="204"/>
                    <a:pt x="45" y="191"/>
                    <a:pt x="50" y="184"/>
                  </a:cubicBezTo>
                  <a:cubicBezTo>
                    <a:pt x="52" y="179"/>
                    <a:pt x="52" y="179"/>
                    <a:pt x="52" y="179"/>
                  </a:cubicBezTo>
                  <a:cubicBezTo>
                    <a:pt x="51" y="181"/>
                    <a:pt x="47" y="180"/>
                    <a:pt x="45" y="179"/>
                  </a:cubicBezTo>
                  <a:cubicBezTo>
                    <a:pt x="42" y="178"/>
                    <a:pt x="40" y="177"/>
                    <a:pt x="38" y="175"/>
                  </a:cubicBezTo>
                  <a:cubicBezTo>
                    <a:pt x="31" y="167"/>
                    <a:pt x="33" y="157"/>
                    <a:pt x="40" y="149"/>
                  </a:cubicBezTo>
                  <a:cubicBezTo>
                    <a:pt x="25" y="140"/>
                    <a:pt x="11" y="131"/>
                    <a:pt x="0" y="125"/>
                  </a:cubicBezTo>
                  <a:cubicBezTo>
                    <a:pt x="3" y="104"/>
                    <a:pt x="11" y="91"/>
                    <a:pt x="18" y="70"/>
                  </a:cubicBezTo>
                  <a:cubicBezTo>
                    <a:pt x="25" y="52"/>
                    <a:pt x="34" y="34"/>
                    <a:pt x="45" y="17"/>
                  </a:cubicBezTo>
                  <a:cubicBezTo>
                    <a:pt x="102" y="0"/>
                    <a:pt x="152" y="14"/>
                    <a:pt x="177" y="18"/>
                  </a:cubicBezTo>
                  <a:cubicBezTo>
                    <a:pt x="198" y="11"/>
                    <a:pt x="223" y="5"/>
                    <a:pt x="245" y="1"/>
                  </a:cubicBezTo>
                  <a:cubicBezTo>
                    <a:pt x="258" y="17"/>
                    <a:pt x="269" y="34"/>
                    <a:pt x="278" y="54"/>
                  </a:cubicBezTo>
                  <a:close/>
                </a:path>
              </a:pathLst>
            </a:custGeom>
            <a:solidFill>
              <a:srgbClr val="E8D6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2" name="Freeform 263">
              <a:extLst>
                <a:ext uri="{FF2B5EF4-FFF2-40B4-BE49-F238E27FC236}">
                  <a16:creationId xmlns:a16="http://schemas.microsoft.com/office/drawing/2014/main" id="{F6801217-E733-4F7D-A32B-904D174EF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941638"/>
              <a:ext cx="396875" cy="692150"/>
            </a:xfrm>
            <a:custGeom>
              <a:avLst/>
              <a:gdLst>
                <a:gd name="T0" fmla="*/ 52 w 105"/>
                <a:gd name="T1" fmla="*/ 174 h 183"/>
                <a:gd name="T2" fmla="*/ 73 w 105"/>
                <a:gd name="T3" fmla="*/ 179 h 183"/>
                <a:gd name="T4" fmla="*/ 93 w 105"/>
                <a:gd name="T5" fmla="*/ 168 h 183"/>
                <a:gd name="T6" fmla="*/ 104 w 105"/>
                <a:gd name="T7" fmla="*/ 147 h 183"/>
                <a:gd name="T8" fmla="*/ 98 w 105"/>
                <a:gd name="T9" fmla="*/ 21 h 183"/>
                <a:gd name="T10" fmla="*/ 88 w 105"/>
                <a:gd name="T11" fmla="*/ 4 h 183"/>
                <a:gd name="T12" fmla="*/ 68 w 105"/>
                <a:gd name="T13" fmla="*/ 3 h 183"/>
                <a:gd name="T14" fmla="*/ 11 w 105"/>
                <a:gd name="T15" fmla="*/ 27 h 183"/>
                <a:gd name="T16" fmla="*/ 6 w 105"/>
                <a:gd name="T17" fmla="*/ 30 h 183"/>
                <a:gd name="T18" fmla="*/ 1 w 105"/>
                <a:gd name="T19" fmla="*/ 44 h 183"/>
                <a:gd name="T20" fmla="*/ 52 w 105"/>
                <a:gd name="T21" fmla="*/ 17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83">
                  <a:moveTo>
                    <a:pt x="52" y="174"/>
                  </a:moveTo>
                  <a:cubicBezTo>
                    <a:pt x="55" y="181"/>
                    <a:pt x="65" y="183"/>
                    <a:pt x="73" y="17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100" y="163"/>
                    <a:pt x="105" y="156"/>
                    <a:pt x="104" y="147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14"/>
                    <a:pt x="94" y="8"/>
                    <a:pt x="88" y="4"/>
                  </a:cubicBezTo>
                  <a:cubicBezTo>
                    <a:pt x="82" y="0"/>
                    <a:pt x="75" y="0"/>
                    <a:pt x="68" y="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7" y="29"/>
                    <a:pt x="6" y="30"/>
                  </a:cubicBezTo>
                  <a:cubicBezTo>
                    <a:pt x="1" y="34"/>
                    <a:pt x="0" y="39"/>
                    <a:pt x="1" y="44"/>
                  </a:cubicBezTo>
                  <a:cubicBezTo>
                    <a:pt x="28" y="78"/>
                    <a:pt x="44" y="126"/>
                    <a:pt x="52" y="174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3" name="Freeform 264">
              <a:extLst>
                <a:ext uri="{FF2B5EF4-FFF2-40B4-BE49-F238E27FC236}">
                  <a16:creationId xmlns:a16="http://schemas.microsoft.com/office/drawing/2014/main" id="{EB9EC65C-8F60-48D8-9597-5FC052CFE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827338"/>
              <a:ext cx="433388" cy="806450"/>
            </a:xfrm>
            <a:custGeom>
              <a:avLst/>
              <a:gdLst>
                <a:gd name="T0" fmla="*/ 53 w 115"/>
                <a:gd name="T1" fmla="*/ 195 h 213"/>
                <a:gd name="T2" fmla="*/ 77 w 115"/>
                <a:gd name="T3" fmla="*/ 208 h 213"/>
                <a:gd name="T4" fmla="*/ 100 w 115"/>
                <a:gd name="T5" fmla="*/ 196 h 213"/>
                <a:gd name="T6" fmla="*/ 115 w 115"/>
                <a:gd name="T7" fmla="*/ 174 h 213"/>
                <a:gd name="T8" fmla="*/ 115 w 115"/>
                <a:gd name="T9" fmla="*/ 26 h 213"/>
                <a:gd name="T10" fmla="*/ 104 w 115"/>
                <a:gd name="T11" fmla="*/ 6 h 213"/>
                <a:gd name="T12" fmla="*/ 82 w 115"/>
                <a:gd name="T13" fmla="*/ 3 h 213"/>
                <a:gd name="T14" fmla="*/ 16 w 115"/>
                <a:gd name="T15" fmla="*/ 26 h 213"/>
                <a:gd name="T16" fmla="*/ 10 w 115"/>
                <a:gd name="T17" fmla="*/ 30 h 213"/>
                <a:gd name="T18" fmla="*/ 8 w 115"/>
                <a:gd name="T19" fmla="*/ 56 h 213"/>
                <a:gd name="T20" fmla="*/ 53 w 115"/>
                <a:gd name="T21" fmla="*/ 19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213">
                  <a:moveTo>
                    <a:pt x="53" y="195"/>
                  </a:moveTo>
                  <a:cubicBezTo>
                    <a:pt x="54" y="207"/>
                    <a:pt x="67" y="213"/>
                    <a:pt x="77" y="208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9" y="192"/>
                    <a:pt x="115" y="184"/>
                    <a:pt x="115" y="174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18"/>
                    <a:pt x="111" y="11"/>
                    <a:pt x="104" y="6"/>
                  </a:cubicBezTo>
                  <a:cubicBezTo>
                    <a:pt x="97" y="1"/>
                    <a:pt x="90" y="0"/>
                    <a:pt x="82" y="3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7"/>
                    <a:pt x="11" y="28"/>
                    <a:pt x="10" y="30"/>
                  </a:cubicBezTo>
                  <a:cubicBezTo>
                    <a:pt x="0" y="37"/>
                    <a:pt x="3" y="47"/>
                    <a:pt x="8" y="56"/>
                  </a:cubicBezTo>
                  <a:cubicBezTo>
                    <a:pt x="36" y="96"/>
                    <a:pt x="48" y="153"/>
                    <a:pt x="53" y="195"/>
                  </a:cubicBez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4" name="Freeform 265">
              <a:extLst>
                <a:ext uri="{FF2B5EF4-FFF2-40B4-BE49-F238E27FC236}">
                  <a16:creationId xmlns:a16="http://schemas.microsoft.com/office/drawing/2014/main" id="{F815D294-86DC-437A-B458-6135A73FF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5" y="2986088"/>
              <a:ext cx="400050" cy="692150"/>
            </a:xfrm>
            <a:custGeom>
              <a:avLst/>
              <a:gdLst>
                <a:gd name="T0" fmla="*/ 53 w 106"/>
                <a:gd name="T1" fmla="*/ 173 h 183"/>
                <a:gd name="T2" fmla="*/ 33 w 106"/>
                <a:gd name="T3" fmla="*/ 179 h 183"/>
                <a:gd name="T4" fmla="*/ 12 w 106"/>
                <a:gd name="T5" fmla="*/ 167 h 183"/>
                <a:gd name="T6" fmla="*/ 1 w 106"/>
                <a:gd name="T7" fmla="*/ 147 h 183"/>
                <a:gd name="T8" fmla="*/ 7 w 106"/>
                <a:gd name="T9" fmla="*/ 22 h 183"/>
                <a:gd name="T10" fmla="*/ 17 w 106"/>
                <a:gd name="T11" fmla="*/ 5 h 183"/>
                <a:gd name="T12" fmla="*/ 37 w 106"/>
                <a:gd name="T13" fmla="*/ 3 h 183"/>
                <a:gd name="T14" fmla="*/ 94 w 106"/>
                <a:gd name="T15" fmla="*/ 27 h 183"/>
                <a:gd name="T16" fmla="*/ 100 w 106"/>
                <a:gd name="T17" fmla="*/ 30 h 183"/>
                <a:gd name="T18" fmla="*/ 104 w 106"/>
                <a:gd name="T19" fmla="*/ 44 h 183"/>
                <a:gd name="T20" fmla="*/ 53 w 106"/>
                <a:gd name="T2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83">
                  <a:moveTo>
                    <a:pt x="53" y="173"/>
                  </a:moveTo>
                  <a:cubicBezTo>
                    <a:pt x="50" y="180"/>
                    <a:pt x="40" y="183"/>
                    <a:pt x="33" y="179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5" y="163"/>
                    <a:pt x="0" y="155"/>
                    <a:pt x="1" y="14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15"/>
                    <a:pt x="11" y="9"/>
                    <a:pt x="17" y="5"/>
                  </a:cubicBezTo>
                  <a:cubicBezTo>
                    <a:pt x="23" y="1"/>
                    <a:pt x="30" y="0"/>
                    <a:pt x="37" y="3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6" y="28"/>
                    <a:pt x="98" y="29"/>
                    <a:pt x="100" y="30"/>
                  </a:cubicBezTo>
                  <a:cubicBezTo>
                    <a:pt x="105" y="34"/>
                    <a:pt x="106" y="39"/>
                    <a:pt x="104" y="44"/>
                  </a:cubicBezTo>
                  <a:cubicBezTo>
                    <a:pt x="77" y="78"/>
                    <a:pt x="61" y="125"/>
                    <a:pt x="53" y="17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5" name="Freeform 266">
              <a:extLst>
                <a:ext uri="{FF2B5EF4-FFF2-40B4-BE49-F238E27FC236}">
                  <a16:creationId xmlns:a16="http://schemas.microsoft.com/office/drawing/2014/main" id="{B5434095-BD7C-4241-9094-E98D5F24B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75" y="2876551"/>
              <a:ext cx="428625" cy="798513"/>
            </a:xfrm>
            <a:custGeom>
              <a:avLst/>
              <a:gdLst>
                <a:gd name="T0" fmla="*/ 61 w 114"/>
                <a:gd name="T1" fmla="*/ 193 h 211"/>
                <a:gd name="T2" fmla="*/ 37 w 114"/>
                <a:gd name="T3" fmla="*/ 206 h 211"/>
                <a:gd name="T4" fmla="*/ 14 w 114"/>
                <a:gd name="T5" fmla="*/ 195 h 211"/>
                <a:gd name="T6" fmla="*/ 0 w 114"/>
                <a:gd name="T7" fmla="*/ 172 h 211"/>
                <a:gd name="T8" fmla="*/ 0 w 114"/>
                <a:gd name="T9" fmla="*/ 25 h 211"/>
                <a:gd name="T10" fmla="*/ 10 w 114"/>
                <a:gd name="T11" fmla="*/ 5 h 211"/>
                <a:gd name="T12" fmla="*/ 32 w 114"/>
                <a:gd name="T13" fmla="*/ 2 h 211"/>
                <a:gd name="T14" fmla="*/ 98 w 114"/>
                <a:gd name="T15" fmla="*/ 26 h 211"/>
                <a:gd name="T16" fmla="*/ 104 w 114"/>
                <a:gd name="T17" fmla="*/ 29 h 211"/>
                <a:gd name="T18" fmla="*/ 106 w 114"/>
                <a:gd name="T19" fmla="*/ 56 h 211"/>
                <a:gd name="T20" fmla="*/ 61 w 114"/>
                <a:gd name="T21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211">
                  <a:moveTo>
                    <a:pt x="61" y="193"/>
                  </a:moveTo>
                  <a:cubicBezTo>
                    <a:pt x="61" y="206"/>
                    <a:pt x="47" y="211"/>
                    <a:pt x="37" y="206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5" y="190"/>
                    <a:pt x="0" y="182"/>
                    <a:pt x="0" y="17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3" y="10"/>
                    <a:pt x="10" y="5"/>
                  </a:cubicBezTo>
                  <a:cubicBezTo>
                    <a:pt x="17" y="1"/>
                    <a:pt x="25" y="0"/>
                    <a:pt x="32" y="2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100" y="27"/>
                    <a:pt x="103" y="28"/>
                    <a:pt x="104" y="29"/>
                  </a:cubicBezTo>
                  <a:cubicBezTo>
                    <a:pt x="114" y="36"/>
                    <a:pt x="112" y="47"/>
                    <a:pt x="106" y="56"/>
                  </a:cubicBezTo>
                  <a:cubicBezTo>
                    <a:pt x="79" y="95"/>
                    <a:pt x="66" y="152"/>
                    <a:pt x="61" y="193"/>
                  </a:cubicBez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6" name="Freeform 267">
              <a:extLst>
                <a:ext uri="{FF2B5EF4-FFF2-40B4-BE49-F238E27FC236}">
                  <a16:creationId xmlns:a16="http://schemas.microsoft.com/office/drawing/2014/main" id="{25E8D98D-47A0-4559-B4DA-CDA593093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013" y="3111501"/>
              <a:ext cx="1063625" cy="915988"/>
            </a:xfrm>
            <a:custGeom>
              <a:avLst/>
              <a:gdLst>
                <a:gd name="T0" fmla="*/ 63 w 282"/>
                <a:gd name="T1" fmla="*/ 146 h 242"/>
                <a:gd name="T2" fmla="*/ 99 w 282"/>
                <a:gd name="T3" fmla="*/ 165 h 242"/>
                <a:gd name="T4" fmla="*/ 127 w 282"/>
                <a:gd name="T5" fmla="*/ 171 h 242"/>
                <a:gd name="T6" fmla="*/ 142 w 282"/>
                <a:gd name="T7" fmla="*/ 196 h 242"/>
                <a:gd name="T8" fmla="*/ 186 w 282"/>
                <a:gd name="T9" fmla="*/ 232 h 242"/>
                <a:gd name="T10" fmla="*/ 148 w 282"/>
                <a:gd name="T11" fmla="*/ 192 h 242"/>
                <a:gd name="T12" fmla="*/ 203 w 282"/>
                <a:gd name="T13" fmla="*/ 219 h 242"/>
                <a:gd name="T14" fmla="*/ 221 w 282"/>
                <a:gd name="T15" fmla="*/ 213 h 242"/>
                <a:gd name="T16" fmla="*/ 158 w 282"/>
                <a:gd name="T17" fmla="*/ 148 h 242"/>
                <a:gd name="T18" fmla="*/ 240 w 282"/>
                <a:gd name="T19" fmla="*/ 188 h 242"/>
                <a:gd name="T20" fmla="*/ 241 w 282"/>
                <a:gd name="T21" fmla="*/ 171 h 242"/>
                <a:gd name="T22" fmla="*/ 230 w 282"/>
                <a:gd name="T23" fmla="*/ 129 h 242"/>
                <a:gd name="T24" fmla="*/ 131 w 282"/>
                <a:gd name="T25" fmla="*/ 75 h 242"/>
                <a:gd name="T26" fmla="*/ 83 w 282"/>
                <a:gd name="T27" fmla="*/ 77 h 242"/>
                <a:gd name="T28" fmla="*/ 138 w 282"/>
                <a:gd name="T29" fmla="*/ 29 h 242"/>
                <a:gd name="T30" fmla="*/ 50 w 282"/>
                <a:gd name="T31" fmla="*/ 12 h 242"/>
                <a:gd name="T32" fmla="*/ 233 w 282"/>
                <a:gd name="T33" fmla="*/ 0 h 242"/>
                <a:gd name="T34" fmla="*/ 142 w 282"/>
                <a:gd name="T35" fmla="*/ 37 h 242"/>
                <a:gd name="T36" fmla="*/ 129 w 282"/>
                <a:gd name="T37" fmla="*/ 67 h 242"/>
                <a:gd name="T38" fmla="*/ 246 w 282"/>
                <a:gd name="T39" fmla="*/ 139 h 242"/>
                <a:gd name="T40" fmla="*/ 257 w 282"/>
                <a:gd name="T41" fmla="*/ 161 h 242"/>
                <a:gd name="T42" fmla="*/ 248 w 282"/>
                <a:gd name="T43" fmla="*/ 188 h 242"/>
                <a:gd name="T44" fmla="*/ 229 w 282"/>
                <a:gd name="T45" fmla="*/ 214 h 242"/>
                <a:gd name="T46" fmla="*/ 199 w 282"/>
                <a:gd name="T47" fmla="*/ 227 h 242"/>
                <a:gd name="T48" fmla="*/ 191 w 282"/>
                <a:gd name="T49" fmla="*/ 238 h 242"/>
                <a:gd name="T50" fmla="*/ 137 w 282"/>
                <a:gd name="T51" fmla="*/ 233 h 242"/>
                <a:gd name="T52" fmla="*/ 106 w 282"/>
                <a:gd name="T53" fmla="*/ 234 h 242"/>
                <a:gd name="T54" fmla="*/ 77 w 282"/>
                <a:gd name="T55" fmla="*/ 220 h 242"/>
                <a:gd name="T56" fmla="*/ 68 w 282"/>
                <a:gd name="T57" fmla="*/ 212 h 242"/>
                <a:gd name="T58" fmla="*/ 38 w 282"/>
                <a:gd name="T59" fmla="*/ 187 h 242"/>
                <a:gd name="T60" fmla="*/ 28 w 282"/>
                <a:gd name="T61" fmla="*/ 180 h 242"/>
                <a:gd name="T62" fmla="*/ 26 w 282"/>
                <a:gd name="T63" fmla="*/ 155 h 242"/>
                <a:gd name="T64" fmla="*/ 32 w 282"/>
                <a:gd name="T65" fmla="*/ 147 h 242"/>
                <a:gd name="T66" fmla="*/ 126 w 282"/>
                <a:gd name="T67" fmla="*/ 197 h 242"/>
                <a:gd name="T68" fmla="*/ 121 w 282"/>
                <a:gd name="T69" fmla="*/ 233 h 242"/>
                <a:gd name="T70" fmla="*/ 133 w 282"/>
                <a:gd name="T71" fmla="*/ 223 h 242"/>
                <a:gd name="T72" fmla="*/ 128 w 282"/>
                <a:gd name="T73" fmla="*/ 197 h 242"/>
                <a:gd name="T74" fmla="*/ 120 w 282"/>
                <a:gd name="T75" fmla="*/ 186 h 242"/>
                <a:gd name="T76" fmla="*/ 101 w 282"/>
                <a:gd name="T77" fmla="*/ 175 h 242"/>
                <a:gd name="T78" fmla="*/ 89 w 282"/>
                <a:gd name="T79" fmla="*/ 219 h 242"/>
                <a:gd name="T80" fmla="*/ 51 w 282"/>
                <a:gd name="T81" fmla="*/ 182 h 242"/>
                <a:gd name="T82" fmla="*/ 68 w 282"/>
                <a:gd name="T83" fmla="*/ 204 h 242"/>
                <a:gd name="T84" fmla="*/ 73 w 282"/>
                <a:gd name="T85" fmla="*/ 198 h 242"/>
                <a:gd name="T86" fmla="*/ 51 w 282"/>
                <a:gd name="T87" fmla="*/ 182 h 242"/>
                <a:gd name="T88" fmla="*/ 33 w 282"/>
                <a:gd name="T89" fmla="*/ 159 h 242"/>
                <a:gd name="T90" fmla="*/ 36 w 282"/>
                <a:gd name="T91" fmla="*/ 177 h 242"/>
                <a:gd name="T92" fmla="*/ 59 w 282"/>
                <a:gd name="T93" fmla="*/ 153 h 242"/>
                <a:gd name="T94" fmla="*/ 54 w 282"/>
                <a:gd name="T95" fmla="*/ 14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2" h="242">
                  <a:moveTo>
                    <a:pt x="51" y="140"/>
                  </a:moveTo>
                  <a:cubicBezTo>
                    <a:pt x="56" y="140"/>
                    <a:pt x="60" y="143"/>
                    <a:pt x="63" y="146"/>
                  </a:cubicBezTo>
                  <a:cubicBezTo>
                    <a:pt x="63" y="146"/>
                    <a:pt x="63" y="146"/>
                    <a:pt x="63" y="146"/>
                  </a:cubicBezTo>
                  <a:cubicBezTo>
                    <a:pt x="63" y="146"/>
                    <a:pt x="63" y="146"/>
                    <a:pt x="63" y="146"/>
                  </a:cubicBezTo>
                  <a:cubicBezTo>
                    <a:pt x="64" y="147"/>
                    <a:pt x="65" y="148"/>
                    <a:pt x="66" y="150"/>
                  </a:cubicBezTo>
                  <a:cubicBezTo>
                    <a:pt x="73" y="145"/>
                    <a:pt x="83" y="146"/>
                    <a:pt x="90" y="151"/>
                  </a:cubicBezTo>
                  <a:cubicBezTo>
                    <a:pt x="92" y="153"/>
                    <a:pt x="94" y="155"/>
                    <a:pt x="96" y="157"/>
                  </a:cubicBezTo>
                  <a:cubicBezTo>
                    <a:pt x="97" y="160"/>
                    <a:pt x="98" y="162"/>
                    <a:pt x="99" y="165"/>
                  </a:cubicBezTo>
                  <a:cubicBezTo>
                    <a:pt x="99" y="166"/>
                    <a:pt x="99" y="166"/>
                    <a:pt x="99" y="166"/>
                  </a:cubicBezTo>
                  <a:cubicBezTo>
                    <a:pt x="103" y="164"/>
                    <a:pt x="107" y="163"/>
                    <a:pt x="112" y="164"/>
                  </a:cubicBezTo>
                  <a:cubicBezTo>
                    <a:pt x="115" y="164"/>
                    <a:pt x="117" y="165"/>
                    <a:pt x="120" y="166"/>
                  </a:cubicBezTo>
                  <a:cubicBezTo>
                    <a:pt x="123" y="167"/>
                    <a:pt x="125" y="169"/>
                    <a:pt x="127" y="171"/>
                  </a:cubicBezTo>
                  <a:cubicBezTo>
                    <a:pt x="130" y="175"/>
                    <a:pt x="131" y="182"/>
                    <a:pt x="128" y="189"/>
                  </a:cubicBezTo>
                  <a:cubicBezTo>
                    <a:pt x="128" y="189"/>
                    <a:pt x="129" y="189"/>
                    <a:pt x="129" y="189"/>
                  </a:cubicBezTo>
                  <a:cubicBezTo>
                    <a:pt x="132" y="190"/>
                    <a:pt x="135" y="191"/>
                    <a:pt x="138" y="192"/>
                  </a:cubicBezTo>
                  <a:cubicBezTo>
                    <a:pt x="140" y="193"/>
                    <a:pt x="141" y="194"/>
                    <a:pt x="142" y="196"/>
                  </a:cubicBezTo>
                  <a:cubicBezTo>
                    <a:pt x="144" y="200"/>
                    <a:pt x="145" y="205"/>
                    <a:pt x="144" y="210"/>
                  </a:cubicBezTo>
                  <a:cubicBezTo>
                    <a:pt x="144" y="212"/>
                    <a:pt x="144" y="213"/>
                    <a:pt x="144" y="215"/>
                  </a:cubicBezTo>
                  <a:cubicBezTo>
                    <a:pt x="158" y="223"/>
                    <a:pt x="170" y="229"/>
                    <a:pt x="181" y="233"/>
                  </a:cubicBezTo>
                  <a:cubicBezTo>
                    <a:pt x="183" y="234"/>
                    <a:pt x="185" y="233"/>
                    <a:pt x="186" y="232"/>
                  </a:cubicBezTo>
                  <a:cubicBezTo>
                    <a:pt x="188" y="231"/>
                    <a:pt x="188" y="230"/>
                    <a:pt x="189" y="228"/>
                  </a:cubicBezTo>
                  <a:cubicBezTo>
                    <a:pt x="190" y="227"/>
                    <a:pt x="191" y="225"/>
                    <a:pt x="191" y="223"/>
                  </a:cubicBezTo>
                  <a:cubicBezTo>
                    <a:pt x="191" y="222"/>
                    <a:pt x="192" y="222"/>
                    <a:pt x="192" y="222"/>
                  </a:cubicBezTo>
                  <a:cubicBezTo>
                    <a:pt x="148" y="192"/>
                    <a:pt x="148" y="192"/>
                    <a:pt x="148" y="192"/>
                  </a:cubicBezTo>
                  <a:cubicBezTo>
                    <a:pt x="144" y="190"/>
                    <a:pt x="148" y="183"/>
                    <a:pt x="152" y="186"/>
                  </a:cubicBezTo>
                  <a:cubicBezTo>
                    <a:pt x="197" y="215"/>
                    <a:pt x="197" y="215"/>
                    <a:pt x="197" y="215"/>
                  </a:cubicBezTo>
                  <a:cubicBezTo>
                    <a:pt x="197" y="215"/>
                    <a:pt x="197" y="215"/>
                    <a:pt x="197" y="215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9" y="222"/>
                    <a:pt x="213" y="222"/>
                    <a:pt x="216" y="221"/>
                  </a:cubicBezTo>
                  <a:cubicBezTo>
                    <a:pt x="216" y="221"/>
                    <a:pt x="216" y="221"/>
                    <a:pt x="216" y="221"/>
                  </a:cubicBezTo>
                  <a:cubicBezTo>
                    <a:pt x="217" y="220"/>
                    <a:pt x="218" y="219"/>
                    <a:pt x="219" y="218"/>
                  </a:cubicBezTo>
                  <a:cubicBezTo>
                    <a:pt x="220" y="216"/>
                    <a:pt x="221" y="215"/>
                    <a:pt x="221" y="213"/>
                  </a:cubicBezTo>
                  <a:cubicBezTo>
                    <a:pt x="221" y="210"/>
                    <a:pt x="221" y="207"/>
                    <a:pt x="221" y="207"/>
                  </a:cubicBezTo>
                  <a:cubicBezTo>
                    <a:pt x="221" y="207"/>
                    <a:pt x="221" y="207"/>
                    <a:pt x="221" y="207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49" y="152"/>
                    <a:pt x="154" y="145"/>
                    <a:pt x="158" y="148"/>
                  </a:cubicBezTo>
                  <a:cubicBezTo>
                    <a:pt x="225" y="200"/>
                    <a:pt x="225" y="200"/>
                    <a:pt x="225" y="200"/>
                  </a:cubicBezTo>
                  <a:cubicBezTo>
                    <a:pt x="228" y="201"/>
                    <a:pt x="231" y="200"/>
                    <a:pt x="234" y="199"/>
                  </a:cubicBezTo>
                  <a:cubicBezTo>
                    <a:pt x="236" y="199"/>
                    <a:pt x="237" y="197"/>
                    <a:pt x="238" y="195"/>
                  </a:cubicBezTo>
                  <a:cubicBezTo>
                    <a:pt x="239" y="193"/>
                    <a:pt x="240" y="191"/>
                    <a:pt x="240" y="188"/>
                  </a:cubicBezTo>
                  <a:cubicBezTo>
                    <a:pt x="239" y="184"/>
                    <a:pt x="238" y="180"/>
                    <a:pt x="235" y="177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3" y="123"/>
                    <a:pt x="178" y="117"/>
                    <a:pt x="181" y="120"/>
                  </a:cubicBezTo>
                  <a:cubicBezTo>
                    <a:pt x="241" y="171"/>
                    <a:pt x="241" y="171"/>
                    <a:pt x="241" y="171"/>
                  </a:cubicBezTo>
                  <a:cubicBezTo>
                    <a:pt x="242" y="172"/>
                    <a:pt x="246" y="169"/>
                    <a:pt x="247" y="168"/>
                  </a:cubicBezTo>
                  <a:cubicBezTo>
                    <a:pt x="248" y="166"/>
                    <a:pt x="249" y="164"/>
                    <a:pt x="249" y="161"/>
                  </a:cubicBezTo>
                  <a:cubicBezTo>
                    <a:pt x="249" y="156"/>
                    <a:pt x="239" y="143"/>
                    <a:pt x="235" y="137"/>
                  </a:cubicBezTo>
                  <a:cubicBezTo>
                    <a:pt x="234" y="135"/>
                    <a:pt x="232" y="132"/>
                    <a:pt x="230" y="129"/>
                  </a:cubicBezTo>
                  <a:cubicBezTo>
                    <a:pt x="228" y="127"/>
                    <a:pt x="226" y="124"/>
                    <a:pt x="224" y="122"/>
                  </a:cubicBezTo>
                  <a:cubicBezTo>
                    <a:pt x="213" y="107"/>
                    <a:pt x="200" y="92"/>
                    <a:pt x="189" y="81"/>
                  </a:cubicBezTo>
                  <a:cubicBezTo>
                    <a:pt x="180" y="72"/>
                    <a:pt x="171" y="67"/>
                    <a:pt x="163" y="68"/>
                  </a:cubicBezTo>
                  <a:cubicBezTo>
                    <a:pt x="153" y="69"/>
                    <a:pt x="142" y="72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21" y="78"/>
                    <a:pt x="102" y="82"/>
                    <a:pt x="91" y="80"/>
                  </a:cubicBezTo>
                  <a:cubicBezTo>
                    <a:pt x="88" y="80"/>
                    <a:pt x="85" y="79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0" y="75"/>
                    <a:pt x="78" y="72"/>
                    <a:pt x="79" y="68"/>
                  </a:cubicBezTo>
                  <a:cubicBezTo>
                    <a:pt x="79" y="66"/>
                    <a:pt x="80" y="64"/>
                    <a:pt x="82" y="62"/>
                  </a:cubicBezTo>
                  <a:cubicBezTo>
                    <a:pt x="84" y="59"/>
                    <a:pt x="87" y="56"/>
                    <a:pt x="92" y="53"/>
                  </a:cubicBezTo>
                  <a:cubicBezTo>
                    <a:pt x="105" y="44"/>
                    <a:pt x="123" y="36"/>
                    <a:pt x="138" y="29"/>
                  </a:cubicBezTo>
                  <a:cubicBezTo>
                    <a:pt x="144" y="27"/>
                    <a:pt x="149" y="25"/>
                    <a:pt x="154" y="23"/>
                  </a:cubicBezTo>
                  <a:cubicBezTo>
                    <a:pt x="132" y="20"/>
                    <a:pt x="112" y="16"/>
                    <a:pt x="89" y="16"/>
                  </a:cubicBezTo>
                  <a:cubicBezTo>
                    <a:pt x="74" y="17"/>
                    <a:pt x="59" y="19"/>
                    <a:pt x="43" y="22"/>
                  </a:cubicBezTo>
                  <a:cubicBezTo>
                    <a:pt x="45" y="18"/>
                    <a:pt x="47" y="15"/>
                    <a:pt x="50" y="12"/>
                  </a:cubicBezTo>
                  <a:cubicBezTo>
                    <a:pt x="63" y="10"/>
                    <a:pt x="76" y="9"/>
                    <a:pt x="89" y="8"/>
                  </a:cubicBezTo>
                  <a:cubicBezTo>
                    <a:pt x="115" y="8"/>
                    <a:pt x="144" y="13"/>
                    <a:pt x="170" y="17"/>
                  </a:cubicBezTo>
                  <a:cubicBezTo>
                    <a:pt x="181" y="14"/>
                    <a:pt x="192" y="10"/>
                    <a:pt x="204" y="7"/>
                  </a:cubicBezTo>
                  <a:cubicBezTo>
                    <a:pt x="212" y="5"/>
                    <a:pt x="223" y="2"/>
                    <a:pt x="233" y="0"/>
                  </a:cubicBezTo>
                  <a:cubicBezTo>
                    <a:pt x="235" y="2"/>
                    <a:pt x="236" y="5"/>
                    <a:pt x="238" y="7"/>
                  </a:cubicBezTo>
                  <a:cubicBezTo>
                    <a:pt x="228" y="9"/>
                    <a:pt x="215" y="12"/>
                    <a:pt x="206" y="15"/>
                  </a:cubicBezTo>
                  <a:cubicBezTo>
                    <a:pt x="194" y="18"/>
                    <a:pt x="182" y="21"/>
                    <a:pt x="171" y="25"/>
                  </a:cubicBezTo>
                  <a:cubicBezTo>
                    <a:pt x="161" y="28"/>
                    <a:pt x="151" y="32"/>
                    <a:pt x="142" y="37"/>
                  </a:cubicBezTo>
                  <a:cubicBezTo>
                    <a:pt x="127" y="43"/>
                    <a:pt x="109" y="51"/>
                    <a:pt x="96" y="60"/>
                  </a:cubicBezTo>
                  <a:cubicBezTo>
                    <a:pt x="92" y="62"/>
                    <a:pt x="90" y="65"/>
                    <a:pt x="88" y="66"/>
                  </a:cubicBezTo>
                  <a:cubicBezTo>
                    <a:pt x="85" y="70"/>
                    <a:pt x="88" y="72"/>
                    <a:pt x="92" y="72"/>
                  </a:cubicBezTo>
                  <a:cubicBezTo>
                    <a:pt x="102" y="74"/>
                    <a:pt x="120" y="70"/>
                    <a:pt x="129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40" y="65"/>
                    <a:pt x="152" y="62"/>
                    <a:pt x="162" y="60"/>
                  </a:cubicBezTo>
                  <a:cubicBezTo>
                    <a:pt x="189" y="57"/>
                    <a:pt x="225" y="108"/>
                    <a:pt x="242" y="132"/>
                  </a:cubicBezTo>
                  <a:cubicBezTo>
                    <a:pt x="243" y="135"/>
                    <a:pt x="245" y="137"/>
                    <a:pt x="246" y="139"/>
                  </a:cubicBezTo>
                  <a:cubicBezTo>
                    <a:pt x="281" y="118"/>
                    <a:pt x="281" y="118"/>
                    <a:pt x="281" y="118"/>
                  </a:cubicBezTo>
                  <a:cubicBezTo>
                    <a:pt x="281" y="121"/>
                    <a:pt x="282" y="124"/>
                    <a:pt x="282" y="127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55" y="152"/>
                    <a:pt x="257" y="158"/>
                    <a:pt x="257" y="161"/>
                  </a:cubicBezTo>
                  <a:cubicBezTo>
                    <a:pt x="257" y="166"/>
                    <a:pt x="255" y="170"/>
                    <a:pt x="253" y="173"/>
                  </a:cubicBezTo>
                  <a:cubicBezTo>
                    <a:pt x="251" y="175"/>
                    <a:pt x="249" y="176"/>
                    <a:pt x="247" y="177"/>
                  </a:cubicBezTo>
                  <a:cubicBezTo>
                    <a:pt x="247" y="178"/>
                    <a:pt x="246" y="178"/>
                    <a:pt x="245" y="178"/>
                  </a:cubicBezTo>
                  <a:cubicBezTo>
                    <a:pt x="247" y="181"/>
                    <a:pt x="247" y="185"/>
                    <a:pt x="248" y="188"/>
                  </a:cubicBezTo>
                  <a:cubicBezTo>
                    <a:pt x="248" y="192"/>
                    <a:pt x="247" y="196"/>
                    <a:pt x="245" y="199"/>
                  </a:cubicBezTo>
                  <a:cubicBezTo>
                    <a:pt x="243" y="202"/>
                    <a:pt x="241" y="205"/>
                    <a:pt x="237" y="207"/>
                  </a:cubicBezTo>
                  <a:cubicBezTo>
                    <a:pt x="234" y="208"/>
                    <a:pt x="232" y="208"/>
                    <a:pt x="229" y="208"/>
                  </a:cubicBezTo>
                  <a:cubicBezTo>
                    <a:pt x="229" y="210"/>
                    <a:pt x="229" y="212"/>
                    <a:pt x="229" y="214"/>
                  </a:cubicBezTo>
                  <a:cubicBezTo>
                    <a:pt x="228" y="217"/>
                    <a:pt x="227" y="219"/>
                    <a:pt x="226" y="222"/>
                  </a:cubicBezTo>
                  <a:cubicBezTo>
                    <a:pt x="224" y="224"/>
                    <a:pt x="222" y="226"/>
                    <a:pt x="220" y="228"/>
                  </a:cubicBezTo>
                  <a:cubicBezTo>
                    <a:pt x="219" y="228"/>
                    <a:pt x="219" y="228"/>
                    <a:pt x="219" y="228"/>
                  </a:cubicBezTo>
                  <a:cubicBezTo>
                    <a:pt x="215" y="231"/>
                    <a:pt x="208" y="231"/>
                    <a:pt x="199" y="227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99" y="226"/>
                    <a:pt x="199" y="226"/>
                    <a:pt x="199" y="226"/>
                  </a:cubicBezTo>
                  <a:cubicBezTo>
                    <a:pt x="198" y="228"/>
                    <a:pt x="197" y="230"/>
                    <a:pt x="196" y="232"/>
                  </a:cubicBezTo>
                  <a:cubicBezTo>
                    <a:pt x="195" y="234"/>
                    <a:pt x="193" y="236"/>
                    <a:pt x="191" y="238"/>
                  </a:cubicBezTo>
                  <a:cubicBezTo>
                    <a:pt x="188" y="241"/>
                    <a:pt x="183" y="242"/>
                    <a:pt x="178" y="240"/>
                  </a:cubicBezTo>
                  <a:cubicBezTo>
                    <a:pt x="168" y="236"/>
                    <a:pt x="155" y="230"/>
                    <a:pt x="142" y="223"/>
                  </a:cubicBezTo>
                  <a:cubicBezTo>
                    <a:pt x="141" y="224"/>
                    <a:pt x="141" y="226"/>
                    <a:pt x="140" y="227"/>
                  </a:cubicBezTo>
                  <a:cubicBezTo>
                    <a:pt x="139" y="229"/>
                    <a:pt x="138" y="231"/>
                    <a:pt x="137" y="233"/>
                  </a:cubicBezTo>
                  <a:cubicBezTo>
                    <a:pt x="136" y="235"/>
                    <a:pt x="134" y="236"/>
                    <a:pt x="133" y="238"/>
                  </a:cubicBezTo>
                  <a:cubicBezTo>
                    <a:pt x="129" y="241"/>
                    <a:pt x="124" y="242"/>
                    <a:pt x="120" y="241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15" y="241"/>
                    <a:pt x="110" y="238"/>
                    <a:pt x="106" y="234"/>
                  </a:cubicBezTo>
                  <a:cubicBezTo>
                    <a:pt x="106" y="234"/>
                    <a:pt x="106" y="234"/>
                    <a:pt x="106" y="234"/>
                  </a:cubicBezTo>
                  <a:cubicBezTo>
                    <a:pt x="104" y="233"/>
                    <a:pt x="103" y="232"/>
                    <a:pt x="103" y="230"/>
                  </a:cubicBezTo>
                  <a:cubicBezTo>
                    <a:pt x="98" y="232"/>
                    <a:pt x="91" y="229"/>
                    <a:pt x="85" y="226"/>
                  </a:cubicBezTo>
                  <a:cubicBezTo>
                    <a:pt x="82" y="224"/>
                    <a:pt x="79" y="222"/>
                    <a:pt x="77" y="220"/>
                  </a:cubicBezTo>
                  <a:cubicBezTo>
                    <a:pt x="75" y="218"/>
                    <a:pt x="73" y="215"/>
                    <a:pt x="72" y="213"/>
                  </a:cubicBezTo>
                  <a:cubicBezTo>
                    <a:pt x="71" y="213"/>
                    <a:pt x="71" y="212"/>
                    <a:pt x="71" y="212"/>
                  </a:cubicBezTo>
                  <a:cubicBezTo>
                    <a:pt x="70" y="212"/>
                    <a:pt x="69" y="212"/>
                    <a:pt x="68" y="212"/>
                  </a:cubicBezTo>
                  <a:cubicBezTo>
                    <a:pt x="68" y="212"/>
                    <a:pt x="68" y="212"/>
                    <a:pt x="68" y="212"/>
                  </a:cubicBezTo>
                  <a:cubicBezTo>
                    <a:pt x="64" y="212"/>
                    <a:pt x="56" y="208"/>
                    <a:pt x="50" y="204"/>
                  </a:cubicBezTo>
                  <a:cubicBezTo>
                    <a:pt x="46" y="202"/>
                    <a:pt x="44" y="200"/>
                    <a:pt x="42" y="197"/>
                  </a:cubicBezTo>
                  <a:cubicBezTo>
                    <a:pt x="39" y="195"/>
                    <a:pt x="38" y="192"/>
                    <a:pt x="38" y="189"/>
                  </a:cubicBezTo>
                  <a:cubicBezTo>
                    <a:pt x="38" y="188"/>
                    <a:pt x="38" y="187"/>
                    <a:pt x="38" y="187"/>
                  </a:cubicBezTo>
                  <a:cubicBezTo>
                    <a:pt x="37" y="186"/>
                    <a:pt x="37" y="186"/>
                    <a:pt x="36" y="186"/>
                  </a:cubicBezTo>
                  <a:cubicBezTo>
                    <a:pt x="35" y="185"/>
                    <a:pt x="33" y="184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29" y="182"/>
                    <a:pt x="28" y="180"/>
                  </a:cubicBezTo>
                  <a:cubicBezTo>
                    <a:pt x="24" y="176"/>
                    <a:pt x="22" y="170"/>
                    <a:pt x="23" y="164"/>
                  </a:cubicBezTo>
                  <a:cubicBezTo>
                    <a:pt x="23" y="161"/>
                    <a:pt x="24" y="158"/>
                    <a:pt x="26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6" y="154"/>
                    <a:pt x="27" y="154"/>
                    <a:pt x="27" y="153"/>
                  </a:cubicBezTo>
                  <a:cubicBezTo>
                    <a:pt x="17" y="147"/>
                    <a:pt x="8" y="141"/>
                    <a:pt x="0" y="137"/>
                  </a:cubicBezTo>
                  <a:cubicBezTo>
                    <a:pt x="1" y="134"/>
                    <a:pt x="1" y="131"/>
                    <a:pt x="2" y="128"/>
                  </a:cubicBezTo>
                  <a:cubicBezTo>
                    <a:pt x="11" y="134"/>
                    <a:pt x="21" y="140"/>
                    <a:pt x="32" y="147"/>
                  </a:cubicBezTo>
                  <a:cubicBezTo>
                    <a:pt x="37" y="142"/>
                    <a:pt x="44" y="139"/>
                    <a:pt x="51" y="140"/>
                  </a:cubicBezTo>
                  <a:cubicBezTo>
                    <a:pt x="51" y="140"/>
                    <a:pt x="51" y="140"/>
                    <a:pt x="51" y="140"/>
                  </a:cubicBezTo>
                  <a:close/>
                  <a:moveTo>
                    <a:pt x="128" y="197"/>
                  </a:moveTo>
                  <a:cubicBezTo>
                    <a:pt x="127" y="197"/>
                    <a:pt x="126" y="197"/>
                    <a:pt x="126" y="197"/>
                  </a:cubicBezTo>
                  <a:cubicBezTo>
                    <a:pt x="125" y="199"/>
                    <a:pt x="124" y="200"/>
                    <a:pt x="123" y="202"/>
                  </a:cubicBezTo>
                  <a:cubicBezTo>
                    <a:pt x="117" y="211"/>
                    <a:pt x="108" y="226"/>
                    <a:pt x="111" y="228"/>
                  </a:cubicBezTo>
                  <a:cubicBezTo>
                    <a:pt x="111" y="228"/>
                    <a:pt x="111" y="228"/>
                    <a:pt x="111" y="228"/>
                  </a:cubicBezTo>
                  <a:cubicBezTo>
                    <a:pt x="114" y="231"/>
                    <a:pt x="117" y="233"/>
                    <a:pt x="121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3" y="234"/>
                    <a:pt x="125" y="233"/>
                    <a:pt x="128" y="231"/>
                  </a:cubicBezTo>
                  <a:cubicBezTo>
                    <a:pt x="129" y="231"/>
                    <a:pt x="130" y="230"/>
                    <a:pt x="130" y="228"/>
                  </a:cubicBezTo>
                  <a:cubicBezTo>
                    <a:pt x="131" y="227"/>
                    <a:pt x="132" y="225"/>
                    <a:pt x="133" y="223"/>
                  </a:cubicBezTo>
                  <a:cubicBezTo>
                    <a:pt x="135" y="220"/>
                    <a:pt x="136" y="214"/>
                    <a:pt x="137" y="209"/>
                  </a:cubicBezTo>
                  <a:cubicBezTo>
                    <a:pt x="137" y="206"/>
                    <a:pt x="136" y="202"/>
                    <a:pt x="135" y="200"/>
                  </a:cubicBezTo>
                  <a:cubicBezTo>
                    <a:pt x="135" y="199"/>
                    <a:pt x="134" y="199"/>
                    <a:pt x="134" y="199"/>
                  </a:cubicBezTo>
                  <a:cubicBezTo>
                    <a:pt x="132" y="198"/>
                    <a:pt x="130" y="197"/>
                    <a:pt x="128" y="197"/>
                  </a:cubicBezTo>
                  <a:cubicBezTo>
                    <a:pt x="128" y="197"/>
                    <a:pt x="128" y="197"/>
                    <a:pt x="128" y="197"/>
                  </a:cubicBezTo>
                  <a:close/>
                  <a:moveTo>
                    <a:pt x="106" y="213"/>
                  </a:moveTo>
                  <a:cubicBezTo>
                    <a:pt x="111" y="204"/>
                    <a:pt x="117" y="193"/>
                    <a:pt x="120" y="187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22" y="182"/>
                    <a:pt x="122" y="178"/>
                    <a:pt x="120" y="176"/>
                  </a:cubicBezTo>
                  <a:cubicBezTo>
                    <a:pt x="119" y="175"/>
                    <a:pt x="118" y="174"/>
                    <a:pt x="117" y="173"/>
                  </a:cubicBezTo>
                  <a:cubicBezTo>
                    <a:pt x="115" y="172"/>
                    <a:pt x="113" y="172"/>
                    <a:pt x="111" y="172"/>
                  </a:cubicBezTo>
                  <a:cubicBezTo>
                    <a:pt x="107" y="171"/>
                    <a:pt x="102" y="172"/>
                    <a:pt x="101" y="175"/>
                  </a:cubicBezTo>
                  <a:cubicBezTo>
                    <a:pt x="101" y="175"/>
                    <a:pt x="101" y="175"/>
                    <a:pt x="101" y="175"/>
                  </a:cubicBezTo>
                  <a:cubicBezTo>
                    <a:pt x="98" y="179"/>
                    <a:pt x="78" y="209"/>
                    <a:pt x="79" y="210"/>
                  </a:cubicBezTo>
                  <a:cubicBezTo>
                    <a:pt x="79" y="211"/>
                    <a:pt x="81" y="212"/>
                    <a:pt x="83" y="214"/>
                  </a:cubicBezTo>
                  <a:cubicBezTo>
                    <a:pt x="84" y="216"/>
                    <a:pt x="87" y="218"/>
                    <a:pt x="89" y="219"/>
                  </a:cubicBezTo>
                  <a:cubicBezTo>
                    <a:pt x="93" y="221"/>
                    <a:pt x="97" y="223"/>
                    <a:pt x="100" y="222"/>
                  </a:cubicBezTo>
                  <a:cubicBezTo>
                    <a:pt x="101" y="220"/>
                    <a:pt x="104" y="216"/>
                    <a:pt x="106" y="213"/>
                  </a:cubicBezTo>
                  <a:cubicBezTo>
                    <a:pt x="106" y="213"/>
                    <a:pt x="106" y="213"/>
                    <a:pt x="106" y="213"/>
                  </a:cubicBezTo>
                  <a:close/>
                  <a:moveTo>
                    <a:pt x="51" y="182"/>
                  </a:moveTo>
                  <a:cubicBezTo>
                    <a:pt x="49" y="184"/>
                    <a:pt x="47" y="187"/>
                    <a:pt x="46" y="189"/>
                  </a:cubicBezTo>
                  <a:cubicBezTo>
                    <a:pt x="46" y="190"/>
                    <a:pt x="46" y="191"/>
                    <a:pt x="48" y="192"/>
                  </a:cubicBezTo>
                  <a:cubicBezTo>
                    <a:pt x="49" y="194"/>
                    <a:pt x="51" y="196"/>
                    <a:pt x="54" y="197"/>
                  </a:cubicBezTo>
                  <a:cubicBezTo>
                    <a:pt x="59" y="201"/>
                    <a:pt x="65" y="204"/>
                    <a:pt x="68" y="204"/>
                  </a:cubicBezTo>
                  <a:cubicBezTo>
                    <a:pt x="69" y="204"/>
                    <a:pt x="69" y="203"/>
                    <a:pt x="69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0" y="202"/>
                    <a:pt x="70" y="202"/>
                    <a:pt x="70" y="202"/>
                  </a:cubicBezTo>
                  <a:cubicBezTo>
                    <a:pt x="71" y="201"/>
                    <a:pt x="72" y="199"/>
                    <a:pt x="73" y="198"/>
                  </a:cubicBezTo>
                  <a:cubicBezTo>
                    <a:pt x="80" y="189"/>
                    <a:pt x="92" y="173"/>
                    <a:pt x="91" y="167"/>
                  </a:cubicBezTo>
                  <a:cubicBezTo>
                    <a:pt x="89" y="158"/>
                    <a:pt x="78" y="151"/>
                    <a:pt x="71" y="157"/>
                  </a:cubicBezTo>
                  <a:cubicBezTo>
                    <a:pt x="64" y="161"/>
                    <a:pt x="57" y="172"/>
                    <a:pt x="51" y="182"/>
                  </a:cubicBezTo>
                  <a:cubicBezTo>
                    <a:pt x="51" y="182"/>
                    <a:pt x="51" y="182"/>
                    <a:pt x="51" y="182"/>
                  </a:cubicBezTo>
                  <a:close/>
                  <a:moveTo>
                    <a:pt x="52" y="148"/>
                  </a:moveTo>
                  <a:cubicBezTo>
                    <a:pt x="51" y="148"/>
                    <a:pt x="51" y="148"/>
                    <a:pt x="50" y="148"/>
                  </a:cubicBezTo>
                  <a:cubicBezTo>
                    <a:pt x="46" y="147"/>
                    <a:pt x="41" y="149"/>
                    <a:pt x="37" y="153"/>
                  </a:cubicBezTo>
                  <a:cubicBezTo>
                    <a:pt x="36" y="155"/>
                    <a:pt x="34" y="157"/>
                    <a:pt x="33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2" y="161"/>
                    <a:pt x="31" y="163"/>
                    <a:pt x="31" y="165"/>
                  </a:cubicBezTo>
                  <a:cubicBezTo>
                    <a:pt x="30" y="169"/>
                    <a:pt x="31" y="172"/>
                    <a:pt x="34" y="175"/>
                  </a:cubicBezTo>
                  <a:cubicBezTo>
                    <a:pt x="35" y="176"/>
                    <a:pt x="36" y="176"/>
                    <a:pt x="36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8"/>
                    <a:pt x="38" y="178"/>
                    <a:pt x="39" y="179"/>
                  </a:cubicBezTo>
                  <a:cubicBezTo>
                    <a:pt x="40" y="179"/>
                    <a:pt x="41" y="179"/>
                    <a:pt x="42" y="179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8" y="152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7" y="151"/>
                    <a:pt x="56" y="150"/>
                    <a:pt x="56" y="150"/>
                  </a:cubicBezTo>
                  <a:cubicBezTo>
                    <a:pt x="55" y="150"/>
                    <a:pt x="55" y="149"/>
                    <a:pt x="54" y="149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3" y="149"/>
                    <a:pt x="53" y="148"/>
                    <a:pt x="52" y="148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010AC56-9452-48CB-B3C7-63413CEBB54E}"/>
              </a:ext>
            </a:extLst>
          </p:cNvPr>
          <p:cNvSpPr/>
          <p:nvPr/>
        </p:nvSpPr>
        <p:spPr>
          <a:xfrm>
            <a:off x="840248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기술이전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6DD89432-0C25-4F73-A219-CD9579A65A18}"/>
              </a:ext>
            </a:extLst>
          </p:cNvPr>
          <p:cNvSpPr/>
          <p:nvPr/>
        </p:nvSpPr>
        <p:spPr>
          <a:xfrm>
            <a:off x="2099333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스타트업 창업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38811-8CCA-4B4E-8C5E-47DBC72EFA61}"/>
              </a:ext>
            </a:extLst>
          </p:cNvPr>
          <p:cNvGrpSpPr/>
          <p:nvPr/>
        </p:nvGrpSpPr>
        <p:grpSpPr>
          <a:xfrm>
            <a:off x="2274269" y="5029200"/>
            <a:ext cx="791492" cy="513374"/>
            <a:chOff x="2217119" y="5086350"/>
            <a:chExt cx="791492" cy="513374"/>
          </a:xfrm>
        </p:grpSpPr>
        <p:sp>
          <p:nvSpPr>
            <p:cNvPr id="226" name="Freeform 77">
              <a:extLst>
                <a:ext uri="{FF2B5EF4-FFF2-40B4-BE49-F238E27FC236}">
                  <a16:creationId xmlns:a16="http://schemas.microsoft.com/office/drawing/2014/main" id="{5154112C-4FF1-488F-8DFE-3B3EA29EE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3672" y="5086536"/>
              <a:ext cx="484939" cy="513188"/>
            </a:xfrm>
            <a:custGeom>
              <a:avLst/>
              <a:gdLst>
                <a:gd name="T0" fmla="*/ 160 w 240"/>
                <a:gd name="T1" fmla="*/ 40 h 254"/>
                <a:gd name="T2" fmla="*/ 80 w 240"/>
                <a:gd name="T3" fmla="*/ 40 h 254"/>
                <a:gd name="T4" fmla="*/ 0 w 240"/>
                <a:gd name="T5" fmla="*/ 67 h 254"/>
                <a:gd name="T6" fmla="*/ 240 w 240"/>
                <a:gd name="T7" fmla="*/ 254 h 254"/>
                <a:gd name="T8" fmla="*/ 160 w 240"/>
                <a:gd name="T9" fmla="*/ 120 h 254"/>
                <a:gd name="T10" fmla="*/ 53 w 240"/>
                <a:gd name="T11" fmla="*/ 227 h 254"/>
                <a:gd name="T12" fmla="*/ 26 w 240"/>
                <a:gd name="T13" fmla="*/ 200 h 254"/>
                <a:gd name="T14" fmla="*/ 53 w 240"/>
                <a:gd name="T15" fmla="*/ 227 h 254"/>
                <a:gd name="T16" fmla="*/ 53 w 240"/>
                <a:gd name="T17" fmla="*/ 174 h 254"/>
                <a:gd name="T18" fmla="*/ 26 w 240"/>
                <a:gd name="T19" fmla="*/ 147 h 254"/>
                <a:gd name="T20" fmla="*/ 53 w 240"/>
                <a:gd name="T21" fmla="*/ 174 h 254"/>
                <a:gd name="T22" fmla="*/ 53 w 240"/>
                <a:gd name="T23" fmla="*/ 120 h 254"/>
                <a:gd name="T24" fmla="*/ 26 w 240"/>
                <a:gd name="T25" fmla="*/ 94 h 254"/>
                <a:gd name="T26" fmla="*/ 53 w 240"/>
                <a:gd name="T27" fmla="*/ 120 h 254"/>
                <a:gd name="T28" fmla="*/ 133 w 240"/>
                <a:gd name="T29" fmla="*/ 227 h 254"/>
                <a:gd name="T30" fmla="*/ 106 w 240"/>
                <a:gd name="T31" fmla="*/ 200 h 254"/>
                <a:gd name="T32" fmla="*/ 133 w 240"/>
                <a:gd name="T33" fmla="*/ 227 h 254"/>
                <a:gd name="T34" fmla="*/ 133 w 240"/>
                <a:gd name="T35" fmla="*/ 174 h 254"/>
                <a:gd name="T36" fmla="*/ 106 w 240"/>
                <a:gd name="T37" fmla="*/ 147 h 254"/>
                <a:gd name="T38" fmla="*/ 133 w 240"/>
                <a:gd name="T39" fmla="*/ 174 h 254"/>
                <a:gd name="T40" fmla="*/ 133 w 240"/>
                <a:gd name="T41" fmla="*/ 120 h 254"/>
                <a:gd name="T42" fmla="*/ 106 w 240"/>
                <a:gd name="T43" fmla="*/ 94 h 254"/>
                <a:gd name="T44" fmla="*/ 133 w 240"/>
                <a:gd name="T45" fmla="*/ 120 h 254"/>
                <a:gd name="T46" fmla="*/ 133 w 240"/>
                <a:gd name="T47" fmla="*/ 67 h 254"/>
                <a:gd name="T48" fmla="*/ 106 w 240"/>
                <a:gd name="T49" fmla="*/ 40 h 254"/>
                <a:gd name="T50" fmla="*/ 133 w 240"/>
                <a:gd name="T51" fmla="*/ 67 h 254"/>
                <a:gd name="T52" fmla="*/ 213 w 240"/>
                <a:gd name="T53" fmla="*/ 227 h 254"/>
                <a:gd name="T54" fmla="*/ 186 w 240"/>
                <a:gd name="T55" fmla="*/ 200 h 254"/>
                <a:gd name="T56" fmla="*/ 213 w 240"/>
                <a:gd name="T57" fmla="*/ 227 h 254"/>
                <a:gd name="T58" fmla="*/ 213 w 240"/>
                <a:gd name="T59" fmla="*/ 174 h 254"/>
                <a:gd name="T60" fmla="*/ 186 w 240"/>
                <a:gd name="T61" fmla="*/ 147 h 254"/>
                <a:gd name="T62" fmla="*/ 213 w 240"/>
                <a:gd name="T63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54">
                  <a:moveTo>
                    <a:pt x="160" y="120"/>
                  </a:moveTo>
                  <a:lnTo>
                    <a:pt x="160" y="40"/>
                  </a:lnTo>
                  <a:lnTo>
                    <a:pt x="120" y="0"/>
                  </a:lnTo>
                  <a:lnTo>
                    <a:pt x="80" y="40"/>
                  </a:lnTo>
                  <a:lnTo>
                    <a:pt x="80" y="67"/>
                  </a:lnTo>
                  <a:lnTo>
                    <a:pt x="0" y="67"/>
                  </a:lnTo>
                  <a:lnTo>
                    <a:pt x="0" y="254"/>
                  </a:lnTo>
                  <a:lnTo>
                    <a:pt x="240" y="254"/>
                  </a:lnTo>
                  <a:lnTo>
                    <a:pt x="240" y="120"/>
                  </a:lnTo>
                  <a:lnTo>
                    <a:pt x="160" y="120"/>
                  </a:lnTo>
                  <a:lnTo>
                    <a:pt x="160" y="120"/>
                  </a:lnTo>
                  <a:close/>
                  <a:moveTo>
                    <a:pt x="53" y="227"/>
                  </a:moveTo>
                  <a:lnTo>
                    <a:pt x="26" y="227"/>
                  </a:lnTo>
                  <a:lnTo>
                    <a:pt x="26" y="200"/>
                  </a:lnTo>
                  <a:lnTo>
                    <a:pt x="53" y="200"/>
                  </a:lnTo>
                  <a:lnTo>
                    <a:pt x="53" y="227"/>
                  </a:lnTo>
                  <a:lnTo>
                    <a:pt x="53" y="227"/>
                  </a:lnTo>
                  <a:close/>
                  <a:moveTo>
                    <a:pt x="53" y="174"/>
                  </a:moveTo>
                  <a:lnTo>
                    <a:pt x="26" y="174"/>
                  </a:lnTo>
                  <a:lnTo>
                    <a:pt x="26" y="147"/>
                  </a:lnTo>
                  <a:lnTo>
                    <a:pt x="53" y="147"/>
                  </a:lnTo>
                  <a:lnTo>
                    <a:pt x="53" y="174"/>
                  </a:lnTo>
                  <a:lnTo>
                    <a:pt x="53" y="174"/>
                  </a:lnTo>
                  <a:close/>
                  <a:moveTo>
                    <a:pt x="53" y="120"/>
                  </a:moveTo>
                  <a:lnTo>
                    <a:pt x="26" y="120"/>
                  </a:lnTo>
                  <a:lnTo>
                    <a:pt x="26" y="94"/>
                  </a:lnTo>
                  <a:lnTo>
                    <a:pt x="53" y="94"/>
                  </a:lnTo>
                  <a:lnTo>
                    <a:pt x="53" y="120"/>
                  </a:lnTo>
                  <a:lnTo>
                    <a:pt x="53" y="120"/>
                  </a:lnTo>
                  <a:close/>
                  <a:moveTo>
                    <a:pt x="133" y="227"/>
                  </a:moveTo>
                  <a:lnTo>
                    <a:pt x="106" y="227"/>
                  </a:lnTo>
                  <a:lnTo>
                    <a:pt x="106" y="200"/>
                  </a:lnTo>
                  <a:lnTo>
                    <a:pt x="133" y="200"/>
                  </a:lnTo>
                  <a:lnTo>
                    <a:pt x="133" y="227"/>
                  </a:lnTo>
                  <a:lnTo>
                    <a:pt x="133" y="227"/>
                  </a:lnTo>
                  <a:close/>
                  <a:moveTo>
                    <a:pt x="133" y="174"/>
                  </a:moveTo>
                  <a:lnTo>
                    <a:pt x="106" y="174"/>
                  </a:lnTo>
                  <a:lnTo>
                    <a:pt x="106" y="147"/>
                  </a:lnTo>
                  <a:lnTo>
                    <a:pt x="133" y="147"/>
                  </a:lnTo>
                  <a:lnTo>
                    <a:pt x="133" y="174"/>
                  </a:lnTo>
                  <a:lnTo>
                    <a:pt x="133" y="174"/>
                  </a:lnTo>
                  <a:close/>
                  <a:moveTo>
                    <a:pt x="133" y="120"/>
                  </a:moveTo>
                  <a:lnTo>
                    <a:pt x="106" y="120"/>
                  </a:lnTo>
                  <a:lnTo>
                    <a:pt x="106" y="94"/>
                  </a:lnTo>
                  <a:lnTo>
                    <a:pt x="133" y="94"/>
                  </a:lnTo>
                  <a:lnTo>
                    <a:pt x="133" y="120"/>
                  </a:lnTo>
                  <a:lnTo>
                    <a:pt x="133" y="120"/>
                  </a:lnTo>
                  <a:close/>
                  <a:moveTo>
                    <a:pt x="133" y="67"/>
                  </a:moveTo>
                  <a:lnTo>
                    <a:pt x="106" y="67"/>
                  </a:lnTo>
                  <a:lnTo>
                    <a:pt x="106" y="40"/>
                  </a:lnTo>
                  <a:lnTo>
                    <a:pt x="133" y="40"/>
                  </a:lnTo>
                  <a:lnTo>
                    <a:pt x="133" y="67"/>
                  </a:lnTo>
                  <a:lnTo>
                    <a:pt x="133" y="67"/>
                  </a:lnTo>
                  <a:close/>
                  <a:moveTo>
                    <a:pt x="213" y="227"/>
                  </a:moveTo>
                  <a:lnTo>
                    <a:pt x="186" y="227"/>
                  </a:lnTo>
                  <a:lnTo>
                    <a:pt x="186" y="200"/>
                  </a:lnTo>
                  <a:lnTo>
                    <a:pt x="213" y="200"/>
                  </a:lnTo>
                  <a:lnTo>
                    <a:pt x="213" y="227"/>
                  </a:lnTo>
                  <a:lnTo>
                    <a:pt x="213" y="227"/>
                  </a:lnTo>
                  <a:close/>
                  <a:moveTo>
                    <a:pt x="213" y="174"/>
                  </a:moveTo>
                  <a:lnTo>
                    <a:pt x="186" y="174"/>
                  </a:lnTo>
                  <a:lnTo>
                    <a:pt x="186" y="147"/>
                  </a:lnTo>
                  <a:lnTo>
                    <a:pt x="213" y="147"/>
                  </a:lnTo>
                  <a:lnTo>
                    <a:pt x="213" y="174"/>
                  </a:lnTo>
                  <a:lnTo>
                    <a:pt x="213" y="1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F550A3D-BBFC-47A2-A87F-7B2EDAE53BF8}"/>
                </a:ext>
              </a:extLst>
            </p:cNvPr>
            <p:cNvGrpSpPr/>
            <p:nvPr/>
          </p:nvGrpSpPr>
          <p:grpSpPr>
            <a:xfrm>
              <a:off x="2217119" y="5086350"/>
              <a:ext cx="418235" cy="513374"/>
              <a:chOff x="3865563" y="2562225"/>
              <a:chExt cx="1409700" cy="1730376"/>
            </a:xfrm>
          </p:grpSpPr>
          <p:sp>
            <p:nvSpPr>
              <p:cNvPr id="197" name="Freeform 216">
                <a:extLst>
                  <a:ext uri="{FF2B5EF4-FFF2-40B4-BE49-F238E27FC236}">
                    <a16:creationId xmlns:a16="http://schemas.microsoft.com/office/drawing/2014/main" id="{ABCC3BA2-4A84-4CA7-B9DA-2469364C2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6" y="3151188"/>
                <a:ext cx="623888" cy="684213"/>
              </a:xfrm>
              <a:custGeom>
                <a:avLst/>
                <a:gdLst>
                  <a:gd name="T0" fmla="*/ 29 w 165"/>
                  <a:gd name="T1" fmla="*/ 0 h 181"/>
                  <a:gd name="T2" fmla="*/ 135 w 165"/>
                  <a:gd name="T3" fmla="*/ 0 h 181"/>
                  <a:gd name="T4" fmla="*/ 146 w 165"/>
                  <a:gd name="T5" fmla="*/ 121 h 181"/>
                  <a:gd name="T6" fmla="*/ 163 w 165"/>
                  <a:gd name="T7" fmla="*/ 136 h 181"/>
                  <a:gd name="T8" fmla="*/ 165 w 165"/>
                  <a:gd name="T9" fmla="*/ 136 h 181"/>
                  <a:gd name="T10" fmla="*/ 152 w 165"/>
                  <a:gd name="T11" fmla="*/ 181 h 181"/>
                  <a:gd name="T12" fmla="*/ 11 w 165"/>
                  <a:gd name="T13" fmla="*/ 170 h 181"/>
                  <a:gd name="T14" fmla="*/ 0 w 165"/>
                  <a:gd name="T15" fmla="*/ 136 h 181"/>
                  <a:gd name="T16" fmla="*/ 4 w 165"/>
                  <a:gd name="T17" fmla="*/ 135 h 181"/>
                  <a:gd name="T18" fmla="*/ 19 w 165"/>
                  <a:gd name="T19" fmla="*/ 120 h 181"/>
                  <a:gd name="T20" fmla="*/ 29 w 165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181">
                    <a:moveTo>
                      <a:pt x="29" y="0"/>
                    </a:moveTo>
                    <a:cubicBezTo>
                      <a:pt x="135" y="0"/>
                      <a:pt x="135" y="0"/>
                      <a:pt x="135" y="0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7" y="129"/>
                      <a:pt x="154" y="136"/>
                      <a:pt x="163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52" y="181"/>
                      <a:pt x="152" y="181"/>
                      <a:pt x="152" y="181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4" y="135"/>
                      <a:pt x="4" y="135"/>
                      <a:pt x="4" y="135"/>
                    </a:cubicBezTo>
                    <a:cubicBezTo>
                      <a:pt x="13" y="134"/>
                      <a:pt x="19" y="128"/>
                      <a:pt x="19" y="12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E3CC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198" name="Freeform 217">
                <a:extLst>
                  <a:ext uri="{FF2B5EF4-FFF2-40B4-BE49-F238E27FC236}">
                    <a16:creationId xmlns:a16="http://schemas.microsoft.com/office/drawing/2014/main" id="{DE9344A2-AE32-488E-BCAD-72A8D0DB7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6" y="3284538"/>
                <a:ext cx="314325" cy="531813"/>
              </a:xfrm>
              <a:custGeom>
                <a:avLst/>
                <a:gdLst>
                  <a:gd name="T0" fmla="*/ 83 w 83"/>
                  <a:gd name="T1" fmla="*/ 141 h 141"/>
                  <a:gd name="T2" fmla="*/ 11 w 83"/>
                  <a:gd name="T3" fmla="*/ 135 h 141"/>
                  <a:gd name="T4" fmla="*/ 0 w 83"/>
                  <a:gd name="T5" fmla="*/ 101 h 141"/>
                  <a:gd name="T6" fmla="*/ 4 w 83"/>
                  <a:gd name="T7" fmla="*/ 100 h 141"/>
                  <a:gd name="T8" fmla="*/ 19 w 83"/>
                  <a:gd name="T9" fmla="*/ 85 h 141"/>
                  <a:gd name="T10" fmla="*/ 26 w 83"/>
                  <a:gd name="T11" fmla="*/ 0 h 141"/>
                  <a:gd name="T12" fmla="*/ 83 w 83"/>
                  <a:gd name="T13" fmla="*/ 0 h 141"/>
                  <a:gd name="T14" fmla="*/ 83 w 83"/>
                  <a:gd name="T1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41">
                    <a:moveTo>
                      <a:pt x="83" y="141"/>
                    </a:moveTo>
                    <a:cubicBezTo>
                      <a:pt x="11" y="135"/>
                      <a:pt x="11" y="135"/>
                      <a:pt x="11" y="135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13" y="99"/>
                      <a:pt x="19" y="93"/>
                      <a:pt x="19" y="8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83" y="141"/>
                    </a:lnTo>
                    <a:close/>
                  </a:path>
                </a:pathLst>
              </a:custGeom>
              <a:solidFill>
                <a:srgbClr val="D4C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199" name="Freeform 218">
                <a:extLst>
                  <a:ext uri="{FF2B5EF4-FFF2-40B4-BE49-F238E27FC236}">
                    <a16:creationId xmlns:a16="http://schemas.microsoft.com/office/drawing/2014/main" id="{F0726C92-F2A1-4494-97A9-F212B7658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1813" y="3151188"/>
                <a:ext cx="457200" cy="509588"/>
              </a:xfrm>
              <a:custGeom>
                <a:avLst/>
                <a:gdLst>
                  <a:gd name="T0" fmla="*/ 7 w 121"/>
                  <a:gd name="T1" fmla="*/ 0 h 135"/>
                  <a:gd name="T2" fmla="*/ 113 w 121"/>
                  <a:gd name="T3" fmla="*/ 0 h 135"/>
                  <a:gd name="T4" fmla="*/ 121 w 121"/>
                  <a:gd name="T5" fmla="*/ 91 h 135"/>
                  <a:gd name="T6" fmla="*/ 116 w 121"/>
                  <a:gd name="T7" fmla="*/ 99 h 135"/>
                  <a:gd name="T8" fmla="*/ 61 w 121"/>
                  <a:gd name="T9" fmla="*/ 135 h 135"/>
                  <a:gd name="T10" fmla="*/ 6 w 121"/>
                  <a:gd name="T11" fmla="*/ 99 h 135"/>
                  <a:gd name="T12" fmla="*/ 0 w 121"/>
                  <a:gd name="T13" fmla="*/ 90 h 135"/>
                  <a:gd name="T14" fmla="*/ 7 w 12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35">
                    <a:moveTo>
                      <a:pt x="7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19" y="95"/>
                      <a:pt x="118" y="96"/>
                      <a:pt x="116" y="99"/>
                    </a:cubicBezTo>
                    <a:cubicBezTo>
                      <a:pt x="100" y="121"/>
                      <a:pt x="80" y="135"/>
                      <a:pt x="61" y="135"/>
                    </a:cubicBezTo>
                    <a:cubicBezTo>
                      <a:pt x="41" y="135"/>
                      <a:pt x="21" y="121"/>
                      <a:pt x="6" y="99"/>
                    </a:cubicBezTo>
                    <a:cubicBezTo>
                      <a:pt x="3" y="96"/>
                      <a:pt x="2" y="94"/>
                      <a:pt x="0" y="9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B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0" name="Freeform 219">
                <a:extLst>
                  <a:ext uri="{FF2B5EF4-FFF2-40B4-BE49-F238E27FC236}">
                    <a16:creationId xmlns:a16="http://schemas.microsoft.com/office/drawing/2014/main" id="{78495C7A-3D4B-4D7B-8C0E-29B7B042D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138" y="2562225"/>
                <a:ext cx="842963" cy="977900"/>
              </a:xfrm>
              <a:custGeom>
                <a:avLst/>
                <a:gdLst>
                  <a:gd name="T0" fmla="*/ 112 w 223"/>
                  <a:gd name="T1" fmla="*/ 259 h 259"/>
                  <a:gd name="T2" fmla="*/ 43 w 223"/>
                  <a:gd name="T3" fmla="*/ 220 h 259"/>
                  <a:gd name="T4" fmla="*/ 13 w 223"/>
                  <a:gd name="T5" fmla="*/ 136 h 259"/>
                  <a:gd name="T6" fmla="*/ 13 w 223"/>
                  <a:gd name="T7" fmla="*/ 136 h 259"/>
                  <a:gd name="T8" fmla="*/ 13 w 223"/>
                  <a:gd name="T9" fmla="*/ 135 h 259"/>
                  <a:gd name="T10" fmla="*/ 13 w 223"/>
                  <a:gd name="T11" fmla="*/ 129 h 259"/>
                  <a:gd name="T12" fmla="*/ 111 w 223"/>
                  <a:gd name="T13" fmla="*/ 0 h 259"/>
                  <a:gd name="T14" fmla="*/ 210 w 223"/>
                  <a:gd name="T15" fmla="*/ 129 h 259"/>
                  <a:gd name="T16" fmla="*/ 210 w 223"/>
                  <a:gd name="T17" fmla="*/ 135 h 259"/>
                  <a:gd name="T18" fmla="*/ 210 w 223"/>
                  <a:gd name="T19" fmla="*/ 136 h 259"/>
                  <a:gd name="T20" fmla="*/ 210 w 223"/>
                  <a:gd name="T21" fmla="*/ 136 h 259"/>
                  <a:gd name="T22" fmla="*/ 180 w 223"/>
                  <a:gd name="T23" fmla="*/ 220 h 259"/>
                  <a:gd name="T24" fmla="*/ 112 w 223"/>
                  <a:gd name="T25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" h="259">
                    <a:moveTo>
                      <a:pt x="112" y="259"/>
                    </a:moveTo>
                    <a:cubicBezTo>
                      <a:pt x="87" y="259"/>
                      <a:pt x="62" y="243"/>
                      <a:pt x="43" y="220"/>
                    </a:cubicBezTo>
                    <a:cubicBezTo>
                      <a:pt x="25" y="197"/>
                      <a:pt x="13" y="166"/>
                      <a:pt x="13" y="136"/>
                    </a:cubicBezTo>
                    <a:cubicBezTo>
                      <a:pt x="13" y="136"/>
                      <a:pt x="13" y="136"/>
                      <a:pt x="13" y="136"/>
                    </a:cubicBezTo>
                    <a:cubicBezTo>
                      <a:pt x="13" y="135"/>
                      <a:pt x="13" y="135"/>
                      <a:pt x="13" y="135"/>
                    </a:cubicBezTo>
                    <a:cubicBezTo>
                      <a:pt x="13" y="133"/>
                      <a:pt x="13" y="131"/>
                      <a:pt x="13" y="129"/>
                    </a:cubicBezTo>
                    <a:cubicBezTo>
                      <a:pt x="13" y="58"/>
                      <a:pt x="0" y="0"/>
                      <a:pt x="111" y="0"/>
                    </a:cubicBezTo>
                    <a:cubicBezTo>
                      <a:pt x="223" y="0"/>
                      <a:pt x="210" y="58"/>
                      <a:pt x="210" y="129"/>
                    </a:cubicBezTo>
                    <a:cubicBezTo>
                      <a:pt x="210" y="131"/>
                      <a:pt x="210" y="133"/>
                      <a:pt x="210" y="135"/>
                    </a:cubicBezTo>
                    <a:cubicBezTo>
                      <a:pt x="210" y="136"/>
                      <a:pt x="210" y="136"/>
                      <a:pt x="210" y="136"/>
                    </a:cubicBezTo>
                    <a:cubicBezTo>
                      <a:pt x="210" y="136"/>
                      <a:pt x="210" y="136"/>
                      <a:pt x="210" y="136"/>
                    </a:cubicBezTo>
                    <a:cubicBezTo>
                      <a:pt x="210" y="166"/>
                      <a:pt x="198" y="197"/>
                      <a:pt x="180" y="220"/>
                    </a:cubicBezTo>
                    <a:cubicBezTo>
                      <a:pt x="161" y="243"/>
                      <a:pt x="136" y="259"/>
                      <a:pt x="112" y="259"/>
                    </a:cubicBez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1" name="Freeform 220">
                <a:extLst>
                  <a:ext uri="{FF2B5EF4-FFF2-40B4-BE49-F238E27FC236}">
                    <a16:creationId xmlns:a16="http://schemas.microsoft.com/office/drawing/2014/main" id="{25779A8E-3701-4632-8A46-DDF0F8E0B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619500"/>
                <a:ext cx="1409700" cy="673100"/>
              </a:xfrm>
              <a:custGeom>
                <a:avLst/>
                <a:gdLst>
                  <a:gd name="T0" fmla="*/ 204 w 373"/>
                  <a:gd name="T1" fmla="*/ 37 h 178"/>
                  <a:gd name="T2" fmla="*/ 170 w 373"/>
                  <a:gd name="T3" fmla="*/ 37 h 178"/>
                  <a:gd name="T4" fmla="*/ 123 w 373"/>
                  <a:gd name="T5" fmla="*/ 0 h 178"/>
                  <a:gd name="T6" fmla="*/ 104 w 373"/>
                  <a:gd name="T7" fmla="*/ 12 h 178"/>
                  <a:gd name="T8" fmla="*/ 0 w 373"/>
                  <a:gd name="T9" fmla="*/ 90 h 178"/>
                  <a:gd name="T10" fmla="*/ 0 w 373"/>
                  <a:gd name="T11" fmla="*/ 149 h 178"/>
                  <a:gd name="T12" fmla="*/ 31 w 373"/>
                  <a:gd name="T13" fmla="*/ 178 h 178"/>
                  <a:gd name="T14" fmla="*/ 89 w 373"/>
                  <a:gd name="T15" fmla="*/ 178 h 178"/>
                  <a:gd name="T16" fmla="*/ 166 w 373"/>
                  <a:gd name="T17" fmla="*/ 178 h 178"/>
                  <a:gd name="T18" fmla="*/ 208 w 373"/>
                  <a:gd name="T19" fmla="*/ 178 h 178"/>
                  <a:gd name="T20" fmla="*/ 276 w 373"/>
                  <a:gd name="T21" fmla="*/ 178 h 178"/>
                  <a:gd name="T22" fmla="*/ 342 w 373"/>
                  <a:gd name="T23" fmla="*/ 178 h 178"/>
                  <a:gd name="T24" fmla="*/ 373 w 373"/>
                  <a:gd name="T25" fmla="*/ 149 h 178"/>
                  <a:gd name="T26" fmla="*/ 373 w 373"/>
                  <a:gd name="T27" fmla="*/ 90 h 178"/>
                  <a:gd name="T28" fmla="*/ 269 w 373"/>
                  <a:gd name="T29" fmla="*/ 12 h 178"/>
                  <a:gd name="T30" fmla="*/ 251 w 373"/>
                  <a:gd name="T31" fmla="*/ 0 h 178"/>
                  <a:gd name="T32" fmla="*/ 204 w 373"/>
                  <a:gd name="T33" fmla="*/ 3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3" h="178">
                    <a:moveTo>
                      <a:pt x="204" y="37"/>
                    </a:moveTo>
                    <a:cubicBezTo>
                      <a:pt x="170" y="37"/>
                      <a:pt x="170" y="37"/>
                      <a:pt x="170" y="37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45" y="24"/>
                      <a:pt x="0" y="50"/>
                      <a:pt x="0" y="90"/>
                    </a:cubicBezTo>
                    <a:cubicBezTo>
                      <a:pt x="0" y="110"/>
                      <a:pt x="0" y="129"/>
                      <a:pt x="0" y="149"/>
                    </a:cubicBezTo>
                    <a:cubicBezTo>
                      <a:pt x="0" y="165"/>
                      <a:pt x="14" y="178"/>
                      <a:pt x="31" y="178"/>
                    </a:cubicBezTo>
                    <a:cubicBezTo>
                      <a:pt x="89" y="178"/>
                      <a:pt x="89" y="178"/>
                      <a:pt x="89" y="178"/>
                    </a:cubicBezTo>
                    <a:cubicBezTo>
                      <a:pt x="166" y="178"/>
                      <a:pt x="166" y="178"/>
                      <a:pt x="166" y="178"/>
                    </a:cubicBezTo>
                    <a:cubicBezTo>
                      <a:pt x="208" y="178"/>
                      <a:pt x="208" y="178"/>
                      <a:pt x="208" y="178"/>
                    </a:cubicBezTo>
                    <a:cubicBezTo>
                      <a:pt x="276" y="178"/>
                      <a:pt x="276" y="178"/>
                      <a:pt x="276" y="178"/>
                    </a:cubicBezTo>
                    <a:cubicBezTo>
                      <a:pt x="342" y="178"/>
                      <a:pt x="342" y="178"/>
                      <a:pt x="342" y="178"/>
                    </a:cubicBezTo>
                    <a:cubicBezTo>
                      <a:pt x="359" y="178"/>
                      <a:pt x="373" y="165"/>
                      <a:pt x="373" y="149"/>
                    </a:cubicBezTo>
                    <a:cubicBezTo>
                      <a:pt x="373" y="90"/>
                      <a:pt x="373" y="90"/>
                      <a:pt x="373" y="90"/>
                    </a:cubicBezTo>
                    <a:cubicBezTo>
                      <a:pt x="373" y="50"/>
                      <a:pt x="328" y="24"/>
                      <a:pt x="269" y="12"/>
                    </a:cubicBezTo>
                    <a:cubicBezTo>
                      <a:pt x="251" y="0"/>
                      <a:pt x="251" y="0"/>
                      <a:pt x="251" y="0"/>
                    </a:cubicBezTo>
                    <a:lnTo>
                      <a:pt x="204" y="37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2" name="Freeform 221">
                <a:extLst>
                  <a:ext uri="{FF2B5EF4-FFF2-40B4-BE49-F238E27FC236}">
                    <a16:creationId xmlns:a16="http://schemas.microsoft.com/office/drawing/2014/main" id="{0D2572F4-1FD0-45FC-9F96-1B2BE8117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6" y="3619500"/>
                <a:ext cx="647700" cy="673100"/>
              </a:xfrm>
              <a:custGeom>
                <a:avLst/>
                <a:gdLst>
                  <a:gd name="T0" fmla="*/ 238 w 408"/>
                  <a:gd name="T1" fmla="*/ 88 h 424"/>
                  <a:gd name="T2" fmla="*/ 157 w 408"/>
                  <a:gd name="T3" fmla="*/ 88 h 424"/>
                  <a:gd name="T4" fmla="*/ 46 w 408"/>
                  <a:gd name="T5" fmla="*/ 0 h 424"/>
                  <a:gd name="T6" fmla="*/ 0 w 408"/>
                  <a:gd name="T7" fmla="*/ 29 h 424"/>
                  <a:gd name="T8" fmla="*/ 229 w 408"/>
                  <a:gd name="T9" fmla="*/ 264 h 424"/>
                  <a:gd name="T10" fmla="*/ 248 w 408"/>
                  <a:gd name="T11" fmla="*/ 424 h 424"/>
                  <a:gd name="T12" fmla="*/ 257 w 408"/>
                  <a:gd name="T13" fmla="*/ 424 h 424"/>
                  <a:gd name="T14" fmla="*/ 234 w 408"/>
                  <a:gd name="T15" fmla="*/ 205 h 424"/>
                  <a:gd name="T16" fmla="*/ 408 w 408"/>
                  <a:gd name="T17" fmla="*/ 31 h 424"/>
                  <a:gd name="T18" fmla="*/ 393 w 408"/>
                  <a:gd name="T19" fmla="*/ 29 h 424"/>
                  <a:gd name="T20" fmla="*/ 350 w 408"/>
                  <a:gd name="T21" fmla="*/ 0 h 424"/>
                  <a:gd name="T22" fmla="*/ 238 w 408"/>
                  <a:gd name="T23" fmla="*/ 88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424">
                    <a:moveTo>
                      <a:pt x="238" y="88"/>
                    </a:moveTo>
                    <a:lnTo>
                      <a:pt x="157" y="88"/>
                    </a:lnTo>
                    <a:lnTo>
                      <a:pt x="46" y="0"/>
                    </a:lnTo>
                    <a:lnTo>
                      <a:pt x="0" y="29"/>
                    </a:lnTo>
                    <a:lnTo>
                      <a:pt x="229" y="264"/>
                    </a:lnTo>
                    <a:lnTo>
                      <a:pt x="248" y="424"/>
                    </a:lnTo>
                    <a:lnTo>
                      <a:pt x="257" y="424"/>
                    </a:lnTo>
                    <a:lnTo>
                      <a:pt x="234" y="205"/>
                    </a:lnTo>
                    <a:lnTo>
                      <a:pt x="408" y="31"/>
                    </a:lnTo>
                    <a:lnTo>
                      <a:pt x="393" y="29"/>
                    </a:lnTo>
                    <a:lnTo>
                      <a:pt x="350" y="0"/>
                    </a:lnTo>
                    <a:lnTo>
                      <a:pt x="238" y="88"/>
                    </a:lnTo>
                    <a:close/>
                  </a:path>
                </a:pathLst>
              </a:custGeom>
              <a:solidFill>
                <a:srgbClr val="DAE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3" name="Freeform 222">
                <a:extLst>
                  <a:ext uri="{FF2B5EF4-FFF2-40B4-BE49-F238E27FC236}">
                    <a16:creationId xmlns:a16="http://schemas.microsoft.com/office/drawing/2014/main" id="{1F77CD62-02E3-470E-9658-31F4398D9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113" y="2778125"/>
                <a:ext cx="736600" cy="815975"/>
              </a:xfrm>
              <a:custGeom>
                <a:avLst/>
                <a:gdLst>
                  <a:gd name="T0" fmla="*/ 32 w 195"/>
                  <a:gd name="T1" fmla="*/ 176 h 216"/>
                  <a:gd name="T2" fmla="*/ 97 w 195"/>
                  <a:gd name="T3" fmla="*/ 216 h 216"/>
                  <a:gd name="T4" fmla="*/ 163 w 195"/>
                  <a:gd name="T5" fmla="*/ 176 h 216"/>
                  <a:gd name="T6" fmla="*/ 195 w 195"/>
                  <a:gd name="T7" fmla="*/ 89 h 216"/>
                  <a:gd name="T8" fmla="*/ 189 w 195"/>
                  <a:gd name="T9" fmla="*/ 64 h 216"/>
                  <a:gd name="T10" fmla="*/ 186 w 195"/>
                  <a:gd name="T11" fmla="*/ 40 h 216"/>
                  <a:gd name="T12" fmla="*/ 180 w 195"/>
                  <a:gd name="T13" fmla="*/ 12 h 216"/>
                  <a:gd name="T14" fmla="*/ 137 w 195"/>
                  <a:gd name="T15" fmla="*/ 9 h 216"/>
                  <a:gd name="T16" fmla="*/ 97 w 195"/>
                  <a:gd name="T17" fmla="*/ 15 h 216"/>
                  <a:gd name="T18" fmla="*/ 58 w 195"/>
                  <a:gd name="T19" fmla="*/ 9 h 216"/>
                  <a:gd name="T20" fmla="*/ 58 w 195"/>
                  <a:gd name="T21" fmla="*/ 9 h 216"/>
                  <a:gd name="T22" fmla="*/ 15 w 195"/>
                  <a:gd name="T23" fmla="*/ 12 h 216"/>
                  <a:gd name="T24" fmla="*/ 9 w 195"/>
                  <a:gd name="T25" fmla="*/ 40 h 216"/>
                  <a:gd name="T26" fmla="*/ 6 w 195"/>
                  <a:gd name="T27" fmla="*/ 64 h 216"/>
                  <a:gd name="T28" fmla="*/ 0 w 195"/>
                  <a:gd name="T29" fmla="*/ 89 h 216"/>
                  <a:gd name="T30" fmla="*/ 32 w 195"/>
                  <a:gd name="T31" fmla="*/ 17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216">
                    <a:moveTo>
                      <a:pt x="32" y="176"/>
                    </a:moveTo>
                    <a:cubicBezTo>
                      <a:pt x="50" y="200"/>
                      <a:pt x="74" y="216"/>
                      <a:pt x="97" y="216"/>
                    </a:cubicBezTo>
                    <a:cubicBezTo>
                      <a:pt x="121" y="216"/>
                      <a:pt x="145" y="200"/>
                      <a:pt x="163" y="176"/>
                    </a:cubicBezTo>
                    <a:cubicBezTo>
                      <a:pt x="182" y="152"/>
                      <a:pt x="195" y="120"/>
                      <a:pt x="195" y="89"/>
                    </a:cubicBezTo>
                    <a:cubicBezTo>
                      <a:pt x="189" y="64"/>
                      <a:pt x="189" y="64"/>
                      <a:pt x="189" y="64"/>
                    </a:cubicBezTo>
                    <a:cubicBezTo>
                      <a:pt x="187" y="56"/>
                      <a:pt x="186" y="47"/>
                      <a:pt x="186" y="40"/>
                    </a:cubicBezTo>
                    <a:cubicBezTo>
                      <a:pt x="186" y="29"/>
                      <a:pt x="186" y="20"/>
                      <a:pt x="180" y="12"/>
                    </a:cubicBezTo>
                    <a:cubicBezTo>
                      <a:pt x="170" y="0"/>
                      <a:pt x="155" y="4"/>
                      <a:pt x="137" y="9"/>
                    </a:cubicBezTo>
                    <a:cubicBezTo>
                      <a:pt x="125" y="12"/>
                      <a:pt x="112" y="15"/>
                      <a:pt x="97" y="15"/>
                    </a:cubicBezTo>
                    <a:cubicBezTo>
                      <a:pt x="83" y="15"/>
                      <a:pt x="70" y="12"/>
                      <a:pt x="58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40" y="4"/>
                      <a:pt x="25" y="0"/>
                      <a:pt x="15" y="12"/>
                    </a:cubicBezTo>
                    <a:cubicBezTo>
                      <a:pt x="9" y="20"/>
                      <a:pt x="9" y="29"/>
                      <a:pt x="9" y="40"/>
                    </a:cubicBezTo>
                    <a:cubicBezTo>
                      <a:pt x="9" y="47"/>
                      <a:pt x="8" y="56"/>
                      <a:pt x="6" y="6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20"/>
                      <a:pt x="13" y="152"/>
                      <a:pt x="32" y="176"/>
                    </a:cubicBezTo>
                    <a:close/>
                  </a:path>
                </a:pathLst>
              </a:custGeom>
              <a:solidFill>
                <a:srgbClr val="FFE7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4" name="Freeform 223">
                <a:extLst>
                  <a:ext uri="{FF2B5EF4-FFF2-40B4-BE49-F238E27FC236}">
                    <a16:creationId xmlns:a16="http://schemas.microsoft.com/office/drawing/2014/main" id="{C270C436-BCAF-4D7C-B771-58D5331D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113" y="2778125"/>
                <a:ext cx="369888" cy="815975"/>
              </a:xfrm>
              <a:custGeom>
                <a:avLst/>
                <a:gdLst>
                  <a:gd name="T0" fmla="*/ 32 w 98"/>
                  <a:gd name="T1" fmla="*/ 176 h 216"/>
                  <a:gd name="T2" fmla="*/ 97 w 98"/>
                  <a:gd name="T3" fmla="*/ 216 h 216"/>
                  <a:gd name="T4" fmla="*/ 98 w 98"/>
                  <a:gd name="T5" fmla="*/ 15 h 216"/>
                  <a:gd name="T6" fmla="*/ 58 w 98"/>
                  <a:gd name="T7" fmla="*/ 9 h 216"/>
                  <a:gd name="T8" fmla="*/ 58 w 98"/>
                  <a:gd name="T9" fmla="*/ 9 h 216"/>
                  <a:gd name="T10" fmla="*/ 15 w 98"/>
                  <a:gd name="T11" fmla="*/ 12 h 216"/>
                  <a:gd name="T12" fmla="*/ 9 w 98"/>
                  <a:gd name="T13" fmla="*/ 40 h 216"/>
                  <a:gd name="T14" fmla="*/ 6 w 98"/>
                  <a:gd name="T15" fmla="*/ 64 h 216"/>
                  <a:gd name="T16" fmla="*/ 0 w 98"/>
                  <a:gd name="T17" fmla="*/ 89 h 216"/>
                  <a:gd name="T18" fmla="*/ 32 w 98"/>
                  <a:gd name="T19" fmla="*/ 17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16">
                    <a:moveTo>
                      <a:pt x="32" y="176"/>
                    </a:moveTo>
                    <a:cubicBezTo>
                      <a:pt x="50" y="200"/>
                      <a:pt x="74" y="216"/>
                      <a:pt x="97" y="216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83" y="15"/>
                      <a:pt x="70" y="12"/>
                      <a:pt x="58" y="9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40" y="4"/>
                      <a:pt x="25" y="0"/>
                      <a:pt x="15" y="12"/>
                    </a:cubicBezTo>
                    <a:cubicBezTo>
                      <a:pt x="9" y="20"/>
                      <a:pt x="9" y="29"/>
                      <a:pt x="9" y="40"/>
                    </a:cubicBezTo>
                    <a:cubicBezTo>
                      <a:pt x="9" y="47"/>
                      <a:pt x="8" y="56"/>
                      <a:pt x="6" y="6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20"/>
                      <a:pt x="13" y="152"/>
                      <a:pt x="32" y="176"/>
                    </a:cubicBezTo>
                    <a:close/>
                  </a:path>
                </a:pathLst>
              </a:custGeom>
              <a:solidFill>
                <a:srgbClr val="E8D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5" name="Freeform 224">
                <a:extLst>
                  <a:ext uri="{FF2B5EF4-FFF2-40B4-BE49-F238E27FC236}">
                    <a16:creationId xmlns:a16="http://schemas.microsoft.com/office/drawing/2014/main" id="{474919F3-28FE-4F32-8A62-15A7A589B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626" y="3759200"/>
                <a:ext cx="158750" cy="533400"/>
              </a:xfrm>
              <a:custGeom>
                <a:avLst/>
                <a:gdLst>
                  <a:gd name="T0" fmla="*/ 0 w 42"/>
                  <a:gd name="T1" fmla="*/ 141 h 141"/>
                  <a:gd name="T2" fmla="*/ 42 w 42"/>
                  <a:gd name="T3" fmla="*/ 141 h 141"/>
                  <a:gd name="T4" fmla="*/ 28 w 42"/>
                  <a:gd name="T5" fmla="*/ 38 h 141"/>
                  <a:gd name="T6" fmla="*/ 30 w 42"/>
                  <a:gd name="T7" fmla="*/ 33 h 141"/>
                  <a:gd name="T8" fmla="*/ 41 w 42"/>
                  <a:gd name="T9" fmla="*/ 5 h 141"/>
                  <a:gd name="T10" fmla="*/ 41 w 42"/>
                  <a:gd name="T11" fmla="*/ 2 h 141"/>
                  <a:gd name="T12" fmla="*/ 38 w 42"/>
                  <a:gd name="T13" fmla="*/ 0 h 141"/>
                  <a:gd name="T14" fmla="*/ 4 w 42"/>
                  <a:gd name="T15" fmla="*/ 0 h 141"/>
                  <a:gd name="T16" fmla="*/ 1 w 42"/>
                  <a:gd name="T17" fmla="*/ 2 h 141"/>
                  <a:gd name="T18" fmla="*/ 1 w 42"/>
                  <a:gd name="T19" fmla="*/ 5 h 141"/>
                  <a:gd name="T20" fmla="*/ 12 w 42"/>
                  <a:gd name="T21" fmla="*/ 33 h 141"/>
                  <a:gd name="T22" fmla="*/ 14 w 42"/>
                  <a:gd name="T23" fmla="*/ 38 h 141"/>
                  <a:gd name="T24" fmla="*/ 0 w 42"/>
                  <a:gd name="T2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141">
                    <a:moveTo>
                      <a:pt x="0" y="141"/>
                    </a:moveTo>
                    <a:cubicBezTo>
                      <a:pt x="42" y="141"/>
                      <a:pt x="42" y="141"/>
                      <a:pt x="42" y="141"/>
                    </a:cubicBezTo>
                    <a:cubicBezTo>
                      <a:pt x="37" y="104"/>
                      <a:pt x="33" y="75"/>
                      <a:pt x="28" y="38"/>
                    </a:cubicBezTo>
                    <a:cubicBezTo>
                      <a:pt x="28" y="36"/>
                      <a:pt x="29" y="34"/>
                      <a:pt x="30" y="3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3"/>
                      <a:pt x="41" y="2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27" y="0"/>
                      <a:pt x="16" y="0"/>
                      <a:pt x="4" y="0"/>
                    </a:cubicBezTo>
                    <a:cubicBezTo>
                      <a:pt x="3" y="0"/>
                      <a:pt x="2" y="0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4"/>
                      <a:pt x="14" y="36"/>
                      <a:pt x="14" y="38"/>
                    </a:cubicBezTo>
                    <a:cubicBezTo>
                      <a:pt x="9" y="75"/>
                      <a:pt x="5" y="104"/>
                      <a:pt x="0" y="141"/>
                    </a:cubicBezTo>
                    <a:close/>
                  </a:path>
                </a:pathLst>
              </a:custGeom>
              <a:solidFill>
                <a:srgbClr val="3D5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6" name="Freeform 225">
                <a:extLst>
                  <a:ext uri="{FF2B5EF4-FFF2-40B4-BE49-F238E27FC236}">
                    <a16:creationId xmlns:a16="http://schemas.microsoft.com/office/drawing/2014/main" id="{FB3201EC-4914-4909-8D2D-1B1A67E08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626" y="3759200"/>
                <a:ext cx="158750" cy="260350"/>
              </a:xfrm>
              <a:custGeom>
                <a:avLst/>
                <a:gdLst>
                  <a:gd name="T0" fmla="*/ 28 w 42"/>
                  <a:gd name="T1" fmla="*/ 38 h 69"/>
                  <a:gd name="T2" fmla="*/ 30 w 42"/>
                  <a:gd name="T3" fmla="*/ 33 h 69"/>
                  <a:gd name="T4" fmla="*/ 41 w 42"/>
                  <a:gd name="T5" fmla="*/ 5 h 69"/>
                  <a:gd name="T6" fmla="*/ 41 w 42"/>
                  <a:gd name="T7" fmla="*/ 2 h 69"/>
                  <a:gd name="T8" fmla="*/ 38 w 42"/>
                  <a:gd name="T9" fmla="*/ 0 h 69"/>
                  <a:gd name="T10" fmla="*/ 4 w 42"/>
                  <a:gd name="T11" fmla="*/ 0 h 69"/>
                  <a:gd name="T12" fmla="*/ 1 w 42"/>
                  <a:gd name="T13" fmla="*/ 2 h 69"/>
                  <a:gd name="T14" fmla="*/ 1 w 42"/>
                  <a:gd name="T15" fmla="*/ 5 h 69"/>
                  <a:gd name="T16" fmla="*/ 12 w 42"/>
                  <a:gd name="T17" fmla="*/ 33 h 69"/>
                  <a:gd name="T18" fmla="*/ 14 w 42"/>
                  <a:gd name="T19" fmla="*/ 38 h 69"/>
                  <a:gd name="T20" fmla="*/ 12 w 42"/>
                  <a:gd name="T21" fmla="*/ 52 h 69"/>
                  <a:gd name="T22" fmla="*/ 32 w 42"/>
                  <a:gd name="T23" fmla="*/ 69 h 69"/>
                  <a:gd name="T24" fmla="*/ 28 w 42"/>
                  <a:gd name="T25" fmla="*/ 3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69">
                    <a:moveTo>
                      <a:pt x="28" y="38"/>
                    </a:moveTo>
                    <a:cubicBezTo>
                      <a:pt x="28" y="36"/>
                      <a:pt x="29" y="34"/>
                      <a:pt x="30" y="3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3"/>
                      <a:pt x="41" y="2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27" y="0"/>
                      <a:pt x="16" y="0"/>
                      <a:pt x="4" y="0"/>
                    </a:cubicBezTo>
                    <a:cubicBezTo>
                      <a:pt x="3" y="0"/>
                      <a:pt x="2" y="0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4"/>
                      <a:pt x="14" y="36"/>
                      <a:pt x="14" y="38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32" y="69"/>
                      <a:pt x="32" y="69"/>
                      <a:pt x="32" y="69"/>
                    </a:cubicBezTo>
                    <a:lnTo>
                      <a:pt x="28" y="38"/>
                    </a:ln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7" name="Freeform 226">
                <a:extLst>
                  <a:ext uri="{FF2B5EF4-FFF2-40B4-BE49-F238E27FC236}">
                    <a16:creationId xmlns:a16="http://schemas.microsoft.com/office/drawing/2014/main" id="{599EAF2B-6804-4BC8-8447-C078FE629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6" y="3619500"/>
                <a:ext cx="314325" cy="273050"/>
              </a:xfrm>
              <a:custGeom>
                <a:avLst/>
                <a:gdLst>
                  <a:gd name="T0" fmla="*/ 198 w 198"/>
                  <a:gd name="T1" fmla="*/ 88 h 172"/>
                  <a:gd name="T2" fmla="*/ 46 w 198"/>
                  <a:gd name="T3" fmla="*/ 0 h 172"/>
                  <a:gd name="T4" fmla="*/ 0 w 198"/>
                  <a:gd name="T5" fmla="*/ 29 h 172"/>
                  <a:gd name="T6" fmla="*/ 150 w 198"/>
                  <a:gd name="T7" fmla="*/ 172 h 172"/>
                  <a:gd name="T8" fmla="*/ 198 w 198"/>
                  <a:gd name="T9" fmla="*/ 8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72">
                    <a:moveTo>
                      <a:pt x="198" y="88"/>
                    </a:moveTo>
                    <a:lnTo>
                      <a:pt x="46" y="0"/>
                    </a:lnTo>
                    <a:lnTo>
                      <a:pt x="0" y="29"/>
                    </a:lnTo>
                    <a:lnTo>
                      <a:pt x="150" y="172"/>
                    </a:lnTo>
                    <a:lnTo>
                      <a:pt x="198" y="88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8" name="Freeform 227">
                <a:extLst>
                  <a:ext uri="{FF2B5EF4-FFF2-40B4-BE49-F238E27FC236}">
                    <a16:creationId xmlns:a16="http://schemas.microsoft.com/office/drawing/2014/main" id="{6485DD9C-4569-46B1-AE78-901C2FFE7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1" y="3619500"/>
                <a:ext cx="309563" cy="273050"/>
              </a:xfrm>
              <a:custGeom>
                <a:avLst/>
                <a:gdLst>
                  <a:gd name="T0" fmla="*/ 0 w 195"/>
                  <a:gd name="T1" fmla="*/ 88 h 172"/>
                  <a:gd name="T2" fmla="*/ 152 w 195"/>
                  <a:gd name="T3" fmla="*/ 0 h 172"/>
                  <a:gd name="T4" fmla="*/ 195 w 195"/>
                  <a:gd name="T5" fmla="*/ 29 h 172"/>
                  <a:gd name="T6" fmla="*/ 48 w 195"/>
                  <a:gd name="T7" fmla="*/ 172 h 172"/>
                  <a:gd name="T8" fmla="*/ 0 w 195"/>
                  <a:gd name="T9" fmla="*/ 8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172">
                    <a:moveTo>
                      <a:pt x="0" y="88"/>
                    </a:moveTo>
                    <a:lnTo>
                      <a:pt x="152" y="0"/>
                    </a:lnTo>
                    <a:lnTo>
                      <a:pt x="195" y="29"/>
                    </a:lnTo>
                    <a:lnTo>
                      <a:pt x="48" y="172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09" name="Freeform 228">
                <a:extLst>
                  <a:ext uri="{FF2B5EF4-FFF2-40B4-BE49-F238E27FC236}">
                    <a16:creationId xmlns:a16="http://schemas.microsoft.com/office/drawing/2014/main" id="{7BFEDF57-2F60-4231-B4C4-2B52974934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5563" y="3665538"/>
                <a:ext cx="1409700" cy="627063"/>
              </a:xfrm>
              <a:custGeom>
                <a:avLst/>
                <a:gdLst>
                  <a:gd name="T0" fmla="*/ 0 w 373"/>
                  <a:gd name="T1" fmla="*/ 78 h 166"/>
                  <a:gd name="T2" fmla="*/ 0 w 373"/>
                  <a:gd name="T3" fmla="*/ 137 h 166"/>
                  <a:gd name="T4" fmla="*/ 31 w 373"/>
                  <a:gd name="T5" fmla="*/ 166 h 166"/>
                  <a:gd name="T6" fmla="*/ 181 w 373"/>
                  <a:gd name="T7" fmla="*/ 166 h 166"/>
                  <a:gd name="T8" fmla="*/ 169 w 373"/>
                  <a:gd name="T9" fmla="*/ 144 h 166"/>
                  <a:gd name="T10" fmla="*/ 104 w 373"/>
                  <a:gd name="T11" fmla="*/ 0 h 166"/>
                  <a:gd name="T12" fmla="*/ 0 w 373"/>
                  <a:gd name="T13" fmla="*/ 78 h 166"/>
                  <a:gd name="T14" fmla="*/ 0 w 373"/>
                  <a:gd name="T15" fmla="*/ 78 h 166"/>
                  <a:gd name="T16" fmla="*/ 192 w 373"/>
                  <a:gd name="T17" fmla="*/ 166 h 166"/>
                  <a:gd name="T18" fmla="*/ 342 w 373"/>
                  <a:gd name="T19" fmla="*/ 166 h 166"/>
                  <a:gd name="T20" fmla="*/ 373 w 373"/>
                  <a:gd name="T21" fmla="*/ 137 h 166"/>
                  <a:gd name="T22" fmla="*/ 373 w 373"/>
                  <a:gd name="T23" fmla="*/ 78 h 166"/>
                  <a:gd name="T24" fmla="*/ 269 w 373"/>
                  <a:gd name="T25" fmla="*/ 0 h 166"/>
                  <a:gd name="T26" fmla="*/ 205 w 373"/>
                  <a:gd name="T27" fmla="*/ 142 h 166"/>
                  <a:gd name="T28" fmla="*/ 192 w 373"/>
                  <a:gd name="T2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3" h="166">
                    <a:moveTo>
                      <a:pt x="0" y="78"/>
                    </a:moveTo>
                    <a:cubicBezTo>
                      <a:pt x="0" y="98"/>
                      <a:pt x="0" y="117"/>
                      <a:pt x="0" y="137"/>
                    </a:cubicBezTo>
                    <a:cubicBezTo>
                      <a:pt x="0" y="153"/>
                      <a:pt x="14" y="166"/>
                      <a:pt x="31" y="166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40" y="91"/>
                      <a:pt x="123" y="68"/>
                      <a:pt x="104" y="0"/>
                    </a:cubicBezTo>
                    <a:cubicBezTo>
                      <a:pt x="45" y="12"/>
                      <a:pt x="0" y="3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lose/>
                    <a:moveTo>
                      <a:pt x="192" y="166"/>
                    </a:moveTo>
                    <a:cubicBezTo>
                      <a:pt x="342" y="166"/>
                      <a:pt x="342" y="166"/>
                      <a:pt x="342" y="166"/>
                    </a:cubicBezTo>
                    <a:cubicBezTo>
                      <a:pt x="359" y="166"/>
                      <a:pt x="373" y="153"/>
                      <a:pt x="373" y="137"/>
                    </a:cubicBezTo>
                    <a:cubicBezTo>
                      <a:pt x="373" y="78"/>
                      <a:pt x="373" y="78"/>
                      <a:pt x="373" y="78"/>
                    </a:cubicBezTo>
                    <a:cubicBezTo>
                      <a:pt x="373" y="38"/>
                      <a:pt x="328" y="12"/>
                      <a:pt x="269" y="0"/>
                    </a:cubicBezTo>
                    <a:cubicBezTo>
                      <a:pt x="251" y="67"/>
                      <a:pt x="234" y="90"/>
                      <a:pt x="205" y="142"/>
                    </a:cubicBezTo>
                    <a:lnTo>
                      <a:pt x="192" y="166"/>
                    </a:ln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6077C36C-7275-4A24-8E23-AD141AA166BD}"/>
              </a:ext>
            </a:extLst>
          </p:cNvPr>
          <p:cNvSpPr/>
          <p:nvPr/>
        </p:nvSpPr>
        <p:spPr>
          <a:xfrm>
            <a:off x="3358418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타뇌질환 치료</a:t>
            </a: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44CA957B-F47C-46EA-884C-BFA7CF110DA4}"/>
              </a:ext>
            </a:extLst>
          </p:cNvPr>
          <p:cNvSpPr/>
          <p:nvPr/>
        </p:nvSpPr>
        <p:spPr>
          <a:xfrm>
            <a:off x="4617503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바이오 연구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제공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5F692C-7905-4A56-AAB4-0226E354D4A0}"/>
              </a:ext>
            </a:extLst>
          </p:cNvPr>
          <p:cNvSpPr/>
          <p:nvPr/>
        </p:nvSpPr>
        <p:spPr>
          <a:xfrm>
            <a:off x="3130604" y="4358588"/>
            <a:ext cx="302514" cy="302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+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577F3771-EB0D-49F9-AFF1-653B3A990A71}"/>
              </a:ext>
            </a:extLst>
          </p:cNvPr>
          <p:cNvSpPr/>
          <p:nvPr/>
        </p:nvSpPr>
        <p:spPr>
          <a:xfrm>
            <a:off x="5711879" y="4358588"/>
            <a:ext cx="302514" cy="302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+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6A53BE7A-5C76-42EF-913F-C2AD4CE795D9}"/>
              </a:ext>
            </a:extLst>
          </p:cNvPr>
          <p:cNvSpPr/>
          <p:nvPr/>
        </p:nvSpPr>
        <p:spPr>
          <a:xfrm>
            <a:off x="5876588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Brain machine interface</a:t>
            </a:r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0483B9F1-4DD1-4ABF-9132-7E2846E39A61}"/>
              </a:ext>
            </a:extLst>
          </p:cNvPr>
          <p:cNvSpPr/>
          <p:nvPr/>
        </p:nvSpPr>
        <p:spPr>
          <a:xfrm>
            <a:off x="7135671" y="5621793"/>
            <a:ext cx="1140952" cy="390387"/>
          </a:xfrm>
          <a:prstGeom prst="roundRect">
            <a:avLst>
              <a:gd name="adj" fmla="val 50000"/>
            </a:avLst>
          </a:prstGeom>
          <a:solidFill>
            <a:srgbClr val="DBE5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차산업 융합기술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연구인력 양성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C911E2-8F0D-4D6D-A3E8-C3BB0730760F}"/>
              </a:ext>
            </a:extLst>
          </p:cNvPr>
          <p:cNvGrpSpPr/>
          <p:nvPr/>
        </p:nvGrpSpPr>
        <p:grpSpPr>
          <a:xfrm>
            <a:off x="7316155" y="4867484"/>
            <a:ext cx="827721" cy="693901"/>
            <a:chOff x="7316155" y="4920824"/>
            <a:chExt cx="827721" cy="693901"/>
          </a:xfrm>
        </p:grpSpPr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BB8AD673-4F34-48BB-8218-500F94CE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6155" y="4920824"/>
              <a:ext cx="637220" cy="679251"/>
            </a:xfrm>
            <a:prstGeom prst="rect">
              <a:avLst/>
            </a:prstGeom>
          </p:spPr>
        </p:pic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79F6DC5F-648F-4543-867C-79A7BD0C7514}"/>
                </a:ext>
              </a:extLst>
            </p:cNvPr>
            <p:cNvGrpSpPr/>
            <p:nvPr/>
          </p:nvGrpSpPr>
          <p:grpSpPr>
            <a:xfrm>
              <a:off x="7829550" y="5229620"/>
              <a:ext cx="314326" cy="385105"/>
              <a:chOff x="4643446" y="1637213"/>
              <a:chExt cx="610962" cy="748537"/>
            </a:xfrm>
          </p:grpSpPr>
          <p:sp>
            <p:nvSpPr>
              <p:cNvPr id="236" name="Freeform 343">
                <a:extLst>
                  <a:ext uri="{FF2B5EF4-FFF2-40B4-BE49-F238E27FC236}">
                    <a16:creationId xmlns:a16="http://schemas.microsoft.com/office/drawing/2014/main" id="{E02F5A04-DE5D-414F-849E-1FC22C0D4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769" y="1904780"/>
                <a:ext cx="264317" cy="288148"/>
              </a:xfrm>
              <a:custGeom>
                <a:avLst/>
                <a:gdLst>
                  <a:gd name="T0" fmla="*/ 21 w 120"/>
                  <a:gd name="T1" fmla="*/ 0 h 131"/>
                  <a:gd name="T2" fmla="*/ 98 w 120"/>
                  <a:gd name="T3" fmla="*/ 0 h 131"/>
                  <a:gd name="T4" fmla="*/ 107 w 120"/>
                  <a:gd name="T5" fmla="*/ 87 h 131"/>
                  <a:gd name="T6" fmla="*/ 119 w 120"/>
                  <a:gd name="T7" fmla="*/ 98 h 131"/>
                  <a:gd name="T8" fmla="*/ 120 w 120"/>
                  <a:gd name="T9" fmla="*/ 98 h 131"/>
                  <a:gd name="T10" fmla="*/ 111 w 120"/>
                  <a:gd name="T11" fmla="*/ 131 h 131"/>
                  <a:gd name="T12" fmla="*/ 8 w 120"/>
                  <a:gd name="T13" fmla="*/ 123 h 131"/>
                  <a:gd name="T14" fmla="*/ 0 w 120"/>
                  <a:gd name="T15" fmla="*/ 98 h 131"/>
                  <a:gd name="T16" fmla="*/ 3 w 120"/>
                  <a:gd name="T17" fmla="*/ 98 h 131"/>
                  <a:gd name="T18" fmla="*/ 14 w 120"/>
                  <a:gd name="T19" fmla="*/ 87 h 131"/>
                  <a:gd name="T20" fmla="*/ 21 w 120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131">
                    <a:moveTo>
                      <a:pt x="21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94"/>
                      <a:pt x="112" y="98"/>
                      <a:pt x="119" y="98"/>
                    </a:cubicBezTo>
                    <a:cubicBezTo>
                      <a:pt x="120" y="98"/>
                      <a:pt x="120" y="98"/>
                      <a:pt x="120" y="98"/>
                    </a:cubicBezTo>
                    <a:cubicBezTo>
                      <a:pt x="111" y="131"/>
                      <a:pt x="111" y="131"/>
                      <a:pt x="111" y="131"/>
                    </a:cubicBezTo>
                    <a:cubicBezTo>
                      <a:pt x="8" y="123"/>
                      <a:pt x="8" y="123"/>
                      <a:pt x="8" y="12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9" y="97"/>
                      <a:pt x="14" y="93"/>
                      <a:pt x="14" y="87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3CC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37" name="Freeform 344">
                <a:extLst>
                  <a:ext uri="{FF2B5EF4-FFF2-40B4-BE49-F238E27FC236}">
                    <a16:creationId xmlns:a16="http://schemas.microsoft.com/office/drawing/2014/main" id="{67B77198-90E1-4C50-8CBC-6F41D3BBF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769" y="1960026"/>
                <a:ext cx="132158" cy="224236"/>
              </a:xfrm>
              <a:custGeom>
                <a:avLst/>
                <a:gdLst>
                  <a:gd name="T0" fmla="*/ 60 w 60"/>
                  <a:gd name="T1" fmla="*/ 102 h 102"/>
                  <a:gd name="T2" fmla="*/ 8 w 60"/>
                  <a:gd name="T3" fmla="*/ 98 h 102"/>
                  <a:gd name="T4" fmla="*/ 0 w 60"/>
                  <a:gd name="T5" fmla="*/ 73 h 102"/>
                  <a:gd name="T6" fmla="*/ 3 w 60"/>
                  <a:gd name="T7" fmla="*/ 73 h 102"/>
                  <a:gd name="T8" fmla="*/ 14 w 60"/>
                  <a:gd name="T9" fmla="*/ 62 h 102"/>
                  <a:gd name="T10" fmla="*/ 19 w 60"/>
                  <a:gd name="T11" fmla="*/ 0 h 102"/>
                  <a:gd name="T12" fmla="*/ 60 w 60"/>
                  <a:gd name="T13" fmla="*/ 0 h 102"/>
                  <a:gd name="T14" fmla="*/ 60 w 60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02">
                    <a:moveTo>
                      <a:pt x="60" y="102"/>
                    </a:moveTo>
                    <a:cubicBezTo>
                      <a:pt x="8" y="98"/>
                      <a:pt x="8" y="98"/>
                      <a:pt x="8" y="98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9" y="72"/>
                      <a:pt x="14" y="68"/>
                      <a:pt x="14" y="6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D4C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117161B7-26F0-4AF5-8DF5-32E5E7015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517" y="1904780"/>
                <a:ext cx="194988" cy="215570"/>
              </a:xfrm>
              <a:custGeom>
                <a:avLst/>
                <a:gdLst>
                  <a:gd name="T0" fmla="*/ 5 w 89"/>
                  <a:gd name="T1" fmla="*/ 0 h 98"/>
                  <a:gd name="T2" fmla="*/ 82 w 89"/>
                  <a:gd name="T3" fmla="*/ 0 h 98"/>
                  <a:gd name="T4" fmla="*/ 89 w 89"/>
                  <a:gd name="T5" fmla="*/ 66 h 98"/>
                  <a:gd name="T6" fmla="*/ 85 w 89"/>
                  <a:gd name="T7" fmla="*/ 72 h 98"/>
                  <a:gd name="T8" fmla="*/ 44 w 89"/>
                  <a:gd name="T9" fmla="*/ 98 h 98"/>
                  <a:gd name="T10" fmla="*/ 4 w 89"/>
                  <a:gd name="T11" fmla="*/ 72 h 98"/>
                  <a:gd name="T12" fmla="*/ 0 w 89"/>
                  <a:gd name="T13" fmla="*/ 65 h 98"/>
                  <a:gd name="T14" fmla="*/ 5 w 89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98">
                    <a:moveTo>
                      <a:pt x="5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7" y="68"/>
                      <a:pt x="86" y="70"/>
                      <a:pt x="85" y="72"/>
                    </a:cubicBezTo>
                    <a:cubicBezTo>
                      <a:pt x="73" y="87"/>
                      <a:pt x="59" y="98"/>
                      <a:pt x="44" y="98"/>
                    </a:cubicBezTo>
                    <a:cubicBezTo>
                      <a:pt x="30" y="98"/>
                      <a:pt x="16" y="87"/>
                      <a:pt x="4" y="72"/>
                    </a:cubicBezTo>
                    <a:cubicBezTo>
                      <a:pt x="3" y="69"/>
                      <a:pt x="1" y="68"/>
                      <a:pt x="0" y="65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B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39" name="Freeform 346">
                <a:extLst>
                  <a:ext uri="{FF2B5EF4-FFF2-40B4-BE49-F238E27FC236}">
                    <a16:creationId xmlns:a16="http://schemas.microsoft.com/office/drawing/2014/main" id="{5A91299D-B0C3-4BA9-A402-3341E3CCC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1271" y="1654545"/>
                <a:ext cx="357478" cy="414891"/>
              </a:xfrm>
              <a:custGeom>
                <a:avLst/>
                <a:gdLst>
                  <a:gd name="T0" fmla="*/ 81 w 163"/>
                  <a:gd name="T1" fmla="*/ 189 h 189"/>
                  <a:gd name="T2" fmla="*/ 32 w 163"/>
                  <a:gd name="T3" fmla="*/ 160 h 189"/>
                  <a:gd name="T4" fmla="*/ 9 w 163"/>
                  <a:gd name="T5" fmla="*/ 99 h 189"/>
                  <a:gd name="T6" fmla="*/ 9 w 163"/>
                  <a:gd name="T7" fmla="*/ 99 h 189"/>
                  <a:gd name="T8" fmla="*/ 9 w 163"/>
                  <a:gd name="T9" fmla="*/ 98 h 189"/>
                  <a:gd name="T10" fmla="*/ 9 w 163"/>
                  <a:gd name="T11" fmla="*/ 94 h 189"/>
                  <a:gd name="T12" fmla="*/ 81 w 163"/>
                  <a:gd name="T13" fmla="*/ 0 h 189"/>
                  <a:gd name="T14" fmla="*/ 153 w 163"/>
                  <a:gd name="T15" fmla="*/ 94 h 189"/>
                  <a:gd name="T16" fmla="*/ 153 w 163"/>
                  <a:gd name="T17" fmla="*/ 98 h 189"/>
                  <a:gd name="T18" fmla="*/ 153 w 163"/>
                  <a:gd name="T19" fmla="*/ 99 h 189"/>
                  <a:gd name="T20" fmla="*/ 153 w 163"/>
                  <a:gd name="T21" fmla="*/ 99 h 189"/>
                  <a:gd name="T22" fmla="*/ 131 w 163"/>
                  <a:gd name="T23" fmla="*/ 160 h 189"/>
                  <a:gd name="T24" fmla="*/ 81 w 163"/>
                  <a:gd name="T2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189">
                    <a:moveTo>
                      <a:pt x="81" y="189"/>
                    </a:moveTo>
                    <a:cubicBezTo>
                      <a:pt x="63" y="189"/>
                      <a:pt x="45" y="177"/>
                      <a:pt x="32" y="160"/>
                    </a:cubicBezTo>
                    <a:cubicBezTo>
                      <a:pt x="18" y="143"/>
                      <a:pt x="9" y="121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5"/>
                      <a:pt x="9" y="94"/>
                    </a:cubicBezTo>
                    <a:cubicBezTo>
                      <a:pt x="9" y="42"/>
                      <a:pt x="0" y="0"/>
                      <a:pt x="81" y="0"/>
                    </a:cubicBezTo>
                    <a:cubicBezTo>
                      <a:pt x="163" y="0"/>
                      <a:pt x="153" y="42"/>
                      <a:pt x="153" y="94"/>
                    </a:cubicBezTo>
                    <a:cubicBezTo>
                      <a:pt x="153" y="95"/>
                      <a:pt x="153" y="97"/>
                      <a:pt x="153" y="98"/>
                    </a:cubicBezTo>
                    <a:cubicBezTo>
                      <a:pt x="153" y="99"/>
                      <a:pt x="153" y="99"/>
                      <a:pt x="153" y="99"/>
                    </a:cubicBezTo>
                    <a:cubicBezTo>
                      <a:pt x="153" y="99"/>
                      <a:pt x="153" y="99"/>
                      <a:pt x="153" y="99"/>
                    </a:cubicBezTo>
                    <a:cubicBezTo>
                      <a:pt x="153" y="121"/>
                      <a:pt x="144" y="143"/>
                      <a:pt x="131" y="160"/>
                    </a:cubicBezTo>
                    <a:cubicBezTo>
                      <a:pt x="117" y="177"/>
                      <a:pt x="99" y="189"/>
                      <a:pt x="81" y="189"/>
                    </a:cubicBez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0" name="Freeform 347">
                <a:extLst>
                  <a:ext uri="{FF2B5EF4-FFF2-40B4-BE49-F238E27FC236}">
                    <a16:creationId xmlns:a16="http://schemas.microsoft.com/office/drawing/2014/main" id="{36B889DC-9C0E-49D0-92A7-6732ED4BF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946" y="2103017"/>
                <a:ext cx="597963" cy="282732"/>
              </a:xfrm>
              <a:custGeom>
                <a:avLst/>
                <a:gdLst>
                  <a:gd name="T0" fmla="*/ 149 w 272"/>
                  <a:gd name="T1" fmla="*/ 27 h 129"/>
                  <a:gd name="T2" fmla="*/ 125 w 272"/>
                  <a:gd name="T3" fmla="*/ 27 h 129"/>
                  <a:gd name="T4" fmla="*/ 90 w 272"/>
                  <a:gd name="T5" fmla="*/ 0 h 129"/>
                  <a:gd name="T6" fmla="*/ 76 w 272"/>
                  <a:gd name="T7" fmla="*/ 8 h 129"/>
                  <a:gd name="T8" fmla="*/ 0 w 272"/>
                  <a:gd name="T9" fmla="*/ 65 h 129"/>
                  <a:gd name="T10" fmla="*/ 0 w 272"/>
                  <a:gd name="T11" fmla="*/ 108 h 129"/>
                  <a:gd name="T12" fmla="*/ 23 w 272"/>
                  <a:gd name="T13" fmla="*/ 129 h 129"/>
                  <a:gd name="T14" fmla="*/ 65 w 272"/>
                  <a:gd name="T15" fmla="*/ 129 h 129"/>
                  <a:gd name="T16" fmla="*/ 121 w 272"/>
                  <a:gd name="T17" fmla="*/ 129 h 129"/>
                  <a:gd name="T18" fmla="*/ 152 w 272"/>
                  <a:gd name="T19" fmla="*/ 129 h 129"/>
                  <a:gd name="T20" fmla="*/ 201 w 272"/>
                  <a:gd name="T21" fmla="*/ 129 h 129"/>
                  <a:gd name="T22" fmla="*/ 249 w 272"/>
                  <a:gd name="T23" fmla="*/ 129 h 129"/>
                  <a:gd name="T24" fmla="*/ 272 w 272"/>
                  <a:gd name="T25" fmla="*/ 108 h 129"/>
                  <a:gd name="T26" fmla="*/ 272 w 272"/>
                  <a:gd name="T27" fmla="*/ 65 h 129"/>
                  <a:gd name="T28" fmla="*/ 196 w 272"/>
                  <a:gd name="T29" fmla="*/ 8 h 129"/>
                  <a:gd name="T30" fmla="*/ 183 w 272"/>
                  <a:gd name="T31" fmla="*/ 0 h 129"/>
                  <a:gd name="T32" fmla="*/ 149 w 272"/>
                  <a:gd name="T33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2" h="129">
                    <a:moveTo>
                      <a:pt x="149" y="27"/>
                    </a:moveTo>
                    <a:cubicBezTo>
                      <a:pt x="125" y="27"/>
                      <a:pt x="125" y="27"/>
                      <a:pt x="125" y="27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33" y="17"/>
                      <a:pt x="0" y="36"/>
                      <a:pt x="0" y="65"/>
                    </a:cubicBezTo>
                    <a:cubicBezTo>
                      <a:pt x="0" y="80"/>
                      <a:pt x="0" y="94"/>
                      <a:pt x="0" y="108"/>
                    </a:cubicBezTo>
                    <a:cubicBezTo>
                      <a:pt x="0" y="120"/>
                      <a:pt x="11" y="129"/>
                      <a:pt x="23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121" y="129"/>
                      <a:pt x="121" y="129"/>
                      <a:pt x="121" y="129"/>
                    </a:cubicBezTo>
                    <a:cubicBezTo>
                      <a:pt x="152" y="129"/>
                      <a:pt x="152" y="129"/>
                      <a:pt x="152" y="129"/>
                    </a:cubicBezTo>
                    <a:cubicBezTo>
                      <a:pt x="201" y="129"/>
                      <a:pt x="201" y="129"/>
                      <a:pt x="201" y="129"/>
                    </a:cubicBezTo>
                    <a:cubicBezTo>
                      <a:pt x="249" y="129"/>
                      <a:pt x="249" y="129"/>
                      <a:pt x="249" y="129"/>
                    </a:cubicBezTo>
                    <a:cubicBezTo>
                      <a:pt x="262" y="129"/>
                      <a:pt x="272" y="120"/>
                      <a:pt x="272" y="108"/>
                    </a:cubicBezTo>
                    <a:cubicBezTo>
                      <a:pt x="272" y="65"/>
                      <a:pt x="272" y="65"/>
                      <a:pt x="272" y="65"/>
                    </a:cubicBezTo>
                    <a:cubicBezTo>
                      <a:pt x="272" y="36"/>
                      <a:pt x="239" y="17"/>
                      <a:pt x="196" y="8"/>
                    </a:cubicBezTo>
                    <a:cubicBezTo>
                      <a:pt x="183" y="0"/>
                      <a:pt x="183" y="0"/>
                      <a:pt x="183" y="0"/>
                    </a:cubicBezTo>
                    <a:lnTo>
                      <a:pt x="149" y="27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1" name="Freeform 348">
                <a:extLst>
                  <a:ext uri="{FF2B5EF4-FFF2-40B4-BE49-F238E27FC236}">
                    <a16:creationId xmlns:a16="http://schemas.microsoft.com/office/drawing/2014/main" id="{20A3B870-1A82-441A-8248-E3DEFECF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769" y="2103017"/>
                <a:ext cx="275150" cy="282732"/>
              </a:xfrm>
              <a:custGeom>
                <a:avLst/>
                <a:gdLst>
                  <a:gd name="T0" fmla="*/ 148 w 254"/>
                  <a:gd name="T1" fmla="*/ 54 h 261"/>
                  <a:gd name="T2" fmla="*/ 100 w 254"/>
                  <a:gd name="T3" fmla="*/ 54 h 261"/>
                  <a:gd name="T4" fmla="*/ 29 w 254"/>
                  <a:gd name="T5" fmla="*/ 0 h 261"/>
                  <a:gd name="T6" fmla="*/ 0 w 254"/>
                  <a:gd name="T7" fmla="*/ 16 h 261"/>
                  <a:gd name="T8" fmla="*/ 142 w 254"/>
                  <a:gd name="T9" fmla="*/ 164 h 261"/>
                  <a:gd name="T10" fmla="*/ 154 w 254"/>
                  <a:gd name="T11" fmla="*/ 261 h 261"/>
                  <a:gd name="T12" fmla="*/ 160 w 254"/>
                  <a:gd name="T13" fmla="*/ 261 h 261"/>
                  <a:gd name="T14" fmla="*/ 146 w 254"/>
                  <a:gd name="T15" fmla="*/ 125 h 261"/>
                  <a:gd name="T16" fmla="*/ 254 w 254"/>
                  <a:gd name="T17" fmla="*/ 20 h 261"/>
                  <a:gd name="T18" fmla="*/ 244 w 254"/>
                  <a:gd name="T19" fmla="*/ 16 h 261"/>
                  <a:gd name="T20" fmla="*/ 217 w 254"/>
                  <a:gd name="T21" fmla="*/ 0 h 261"/>
                  <a:gd name="T22" fmla="*/ 148 w 254"/>
                  <a:gd name="T23" fmla="*/ 54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4" h="261">
                    <a:moveTo>
                      <a:pt x="148" y="54"/>
                    </a:moveTo>
                    <a:lnTo>
                      <a:pt x="100" y="54"/>
                    </a:lnTo>
                    <a:lnTo>
                      <a:pt x="29" y="0"/>
                    </a:lnTo>
                    <a:lnTo>
                      <a:pt x="0" y="16"/>
                    </a:lnTo>
                    <a:lnTo>
                      <a:pt x="142" y="164"/>
                    </a:lnTo>
                    <a:lnTo>
                      <a:pt x="154" y="261"/>
                    </a:lnTo>
                    <a:lnTo>
                      <a:pt x="160" y="261"/>
                    </a:lnTo>
                    <a:lnTo>
                      <a:pt x="146" y="125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17" y="0"/>
                    </a:lnTo>
                    <a:lnTo>
                      <a:pt x="148" y="54"/>
                    </a:lnTo>
                    <a:close/>
                  </a:path>
                </a:pathLst>
              </a:custGeom>
              <a:solidFill>
                <a:srgbClr val="DAE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2" name="Freeform 349">
                <a:extLst>
                  <a:ext uri="{FF2B5EF4-FFF2-40B4-BE49-F238E27FC236}">
                    <a16:creationId xmlns:a16="http://schemas.microsoft.com/office/drawing/2014/main" id="{0C7A8EF3-0618-4259-9BDE-ABD9312CD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937" y="1744457"/>
                <a:ext cx="314147" cy="344478"/>
              </a:xfrm>
              <a:custGeom>
                <a:avLst/>
                <a:gdLst>
                  <a:gd name="T0" fmla="*/ 23 w 143"/>
                  <a:gd name="T1" fmla="*/ 129 h 157"/>
                  <a:gd name="T2" fmla="*/ 71 w 143"/>
                  <a:gd name="T3" fmla="*/ 157 h 157"/>
                  <a:gd name="T4" fmla="*/ 119 w 143"/>
                  <a:gd name="T5" fmla="*/ 129 h 157"/>
                  <a:gd name="T6" fmla="*/ 143 w 143"/>
                  <a:gd name="T7" fmla="*/ 65 h 157"/>
                  <a:gd name="T8" fmla="*/ 138 w 143"/>
                  <a:gd name="T9" fmla="*/ 47 h 157"/>
                  <a:gd name="T10" fmla="*/ 136 w 143"/>
                  <a:gd name="T11" fmla="*/ 29 h 157"/>
                  <a:gd name="T12" fmla="*/ 131 w 143"/>
                  <a:gd name="T13" fmla="*/ 9 h 157"/>
                  <a:gd name="T14" fmla="*/ 100 w 143"/>
                  <a:gd name="T15" fmla="*/ 7 h 157"/>
                  <a:gd name="T16" fmla="*/ 71 w 143"/>
                  <a:gd name="T17" fmla="*/ 11 h 157"/>
                  <a:gd name="T18" fmla="*/ 42 w 143"/>
                  <a:gd name="T19" fmla="*/ 7 h 157"/>
                  <a:gd name="T20" fmla="*/ 42 w 143"/>
                  <a:gd name="T21" fmla="*/ 7 h 157"/>
                  <a:gd name="T22" fmla="*/ 11 w 143"/>
                  <a:gd name="T23" fmla="*/ 9 h 157"/>
                  <a:gd name="T24" fmla="*/ 6 w 143"/>
                  <a:gd name="T25" fmla="*/ 29 h 157"/>
                  <a:gd name="T26" fmla="*/ 5 w 143"/>
                  <a:gd name="T27" fmla="*/ 47 h 157"/>
                  <a:gd name="T28" fmla="*/ 0 w 143"/>
                  <a:gd name="T29" fmla="*/ 65 h 157"/>
                  <a:gd name="T30" fmla="*/ 23 w 143"/>
                  <a:gd name="T31" fmla="*/ 12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57">
                    <a:moveTo>
                      <a:pt x="23" y="129"/>
                    </a:moveTo>
                    <a:cubicBezTo>
                      <a:pt x="37" y="146"/>
                      <a:pt x="54" y="157"/>
                      <a:pt x="71" y="157"/>
                    </a:cubicBezTo>
                    <a:cubicBezTo>
                      <a:pt x="88" y="157"/>
                      <a:pt x="106" y="146"/>
                      <a:pt x="119" y="129"/>
                    </a:cubicBezTo>
                    <a:cubicBezTo>
                      <a:pt x="133" y="111"/>
                      <a:pt x="142" y="88"/>
                      <a:pt x="143" y="65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1"/>
                      <a:pt x="136" y="35"/>
                      <a:pt x="136" y="29"/>
                    </a:cubicBezTo>
                    <a:cubicBezTo>
                      <a:pt x="136" y="22"/>
                      <a:pt x="136" y="15"/>
                      <a:pt x="131" y="9"/>
                    </a:cubicBezTo>
                    <a:cubicBezTo>
                      <a:pt x="124" y="0"/>
                      <a:pt x="113" y="3"/>
                      <a:pt x="100" y="7"/>
                    </a:cubicBezTo>
                    <a:cubicBezTo>
                      <a:pt x="91" y="9"/>
                      <a:pt x="82" y="11"/>
                      <a:pt x="71" y="11"/>
                    </a:cubicBezTo>
                    <a:cubicBezTo>
                      <a:pt x="61" y="11"/>
                      <a:pt x="51" y="9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9" y="3"/>
                      <a:pt x="18" y="0"/>
                      <a:pt x="11" y="9"/>
                    </a:cubicBezTo>
                    <a:cubicBezTo>
                      <a:pt x="7" y="15"/>
                      <a:pt x="7" y="22"/>
                      <a:pt x="6" y="29"/>
                    </a:cubicBezTo>
                    <a:cubicBezTo>
                      <a:pt x="6" y="35"/>
                      <a:pt x="6" y="41"/>
                      <a:pt x="5" y="4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8"/>
                      <a:pt x="9" y="111"/>
                      <a:pt x="23" y="129"/>
                    </a:cubicBezTo>
                    <a:close/>
                  </a:path>
                </a:pathLst>
              </a:custGeom>
              <a:solidFill>
                <a:srgbClr val="FFE7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3" name="Freeform 350">
                <a:extLst>
                  <a:ext uri="{FF2B5EF4-FFF2-40B4-BE49-F238E27FC236}">
                    <a16:creationId xmlns:a16="http://schemas.microsoft.com/office/drawing/2014/main" id="{0A2A2AE5-2724-4FFF-9ED1-5D9D8A1D9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937" y="1744457"/>
                <a:ext cx="155990" cy="344478"/>
              </a:xfrm>
              <a:custGeom>
                <a:avLst/>
                <a:gdLst>
                  <a:gd name="T0" fmla="*/ 23 w 71"/>
                  <a:gd name="T1" fmla="*/ 129 h 157"/>
                  <a:gd name="T2" fmla="*/ 71 w 71"/>
                  <a:gd name="T3" fmla="*/ 157 h 157"/>
                  <a:gd name="T4" fmla="*/ 71 w 71"/>
                  <a:gd name="T5" fmla="*/ 11 h 157"/>
                  <a:gd name="T6" fmla="*/ 42 w 71"/>
                  <a:gd name="T7" fmla="*/ 7 h 157"/>
                  <a:gd name="T8" fmla="*/ 42 w 71"/>
                  <a:gd name="T9" fmla="*/ 7 h 157"/>
                  <a:gd name="T10" fmla="*/ 11 w 71"/>
                  <a:gd name="T11" fmla="*/ 9 h 157"/>
                  <a:gd name="T12" fmla="*/ 6 w 71"/>
                  <a:gd name="T13" fmla="*/ 29 h 157"/>
                  <a:gd name="T14" fmla="*/ 5 w 71"/>
                  <a:gd name="T15" fmla="*/ 47 h 157"/>
                  <a:gd name="T16" fmla="*/ 0 w 71"/>
                  <a:gd name="T17" fmla="*/ 65 h 157"/>
                  <a:gd name="T18" fmla="*/ 23 w 71"/>
                  <a:gd name="T19" fmla="*/ 12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57">
                    <a:moveTo>
                      <a:pt x="23" y="129"/>
                    </a:moveTo>
                    <a:cubicBezTo>
                      <a:pt x="37" y="146"/>
                      <a:pt x="54" y="157"/>
                      <a:pt x="71" y="15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1" y="11"/>
                      <a:pt x="51" y="9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9" y="3"/>
                      <a:pt x="18" y="0"/>
                      <a:pt x="11" y="9"/>
                    </a:cubicBezTo>
                    <a:cubicBezTo>
                      <a:pt x="7" y="15"/>
                      <a:pt x="7" y="22"/>
                      <a:pt x="6" y="29"/>
                    </a:cubicBezTo>
                    <a:cubicBezTo>
                      <a:pt x="6" y="35"/>
                      <a:pt x="6" y="41"/>
                      <a:pt x="5" y="4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8"/>
                      <a:pt x="9" y="111"/>
                      <a:pt x="23" y="129"/>
                    </a:cubicBezTo>
                    <a:close/>
                  </a:path>
                </a:pathLst>
              </a:custGeom>
              <a:solidFill>
                <a:srgbClr val="E8D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519729AD-654E-47BA-A1C1-C9C6BA0E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5346" y="2161513"/>
                <a:ext cx="68246" cy="224236"/>
              </a:xfrm>
              <a:custGeom>
                <a:avLst/>
                <a:gdLst>
                  <a:gd name="T0" fmla="*/ 0 w 31"/>
                  <a:gd name="T1" fmla="*/ 102 h 102"/>
                  <a:gd name="T2" fmla="*/ 31 w 31"/>
                  <a:gd name="T3" fmla="*/ 102 h 102"/>
                  <a:gd name="T4" fmla="*/ 21 w 31"/>
                  <a:gd name="T5" fmla="*/ 27 h 102"/>
                  <a:gd name="T6" fmla="*/ 22 w 31"/>
                  <a:gd name="T7" fmla="*/ 23 h 102"/>
                  <a:gd name="T8" fmla="*/ 30 w 31"/>
                  <a:gd name="T9" fmla="*/ 4 h 102"/>
                  <a:gd name="T10" fmla="*/ 30 w 31"/>
                  <a:gd name="T11" fmla="*/ 1 h 102"/>
                  <a:gd name="T12" fmla="*/ 28 w 31"/>
                  <a:gd name="T13" fmla="*/ 0 h 102"/>
                  <a:gd name="T14" fmla="*/ 4 w 31"/>
                  <a:gd name="T15" fmla="*/ 0 h 102"/>
                  <a:gd name="T16" fmla="*/ 1 w 31"/>
                  <a:gd name="T17" fmla="*/ 1 h 102"/>
                  <a:gd name="T18" fmla="*/ 1 w 31"/>
                  <a:gd name="T19" fmla="*/ 4 h 102"/>
                  <a:gd name="T20" fmla="*/ 9 w 31"/>
                  <a:gd name="T21" fmla="*/ 23 h 102"/>
                  <a:gd name="T22" fmla="*/ 10 w 31"/>
                  <a:gd name="T23" fmla="*/ 27 h 102"/>
                  <a:gd name="T24" fmla="*/ 0 w 31"/>
                  <a:gd name="T2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102">
                    <a:moveTo>
                      <a:pt x="0" y="102"/>
                    </a:moveTo>
                    <a:cubicBezTo>
                      <a:pt x="31" y="102"/>
                      <a:pt x="31" y="102"/>
                      <a:pt x="31" y="102"/>
                    </a:cubicBezTo>
                    <a:cubicBezTo>
                      <a:pt x="27" y="75"/>
                      <a:pt x="24" y="54"/>
                      <a:pt x="21" y="27"/>
                    </a:cubicBezTo>
                    <a:cubicBezTo>
                      <a:pt x="21" y="26"/>
                      <a:pt x="21" y="25"/>
                      <a:pt x="22" y="23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1" y="3"/>
                      <a:pt x="31" y="2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ubicBezTo>
                      <a:pt x="20" y="0"/>
                      <a:pt x="12" y="0"/>
                      <a:pt x="4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7" y="54"/>
                      <a:pt x="4" y="75"/>
                      <a:pt x="0" y="102"/>
                    </a:cubicBezTo>
                    <a:close/>
                  </a:path>
                </a:pathLst>
              </a:custGeom>
              <a:solidFill>
                <a:srgbClr val="3D56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5" name="Freeform 352">
                <a:extLst>
                  <a:ext uri="{FF2B5EF4-FFF2-40B4-BE49-F238E27FC236}">
                    <a16:creationId xmlns:a16="http://schemas.microsoft.com/office/drawing/2014/main" id="{6E32CED9-8981-499C-A761-CDA73C31C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596" y="2161513"/>
                <a:ext cx="64996" cy="110493"/>
              </a:xfrm>
              <a:custGeom>
                <a:avLst/>
                <a:gdLst>
                  <a:gd name="T0" fmla="*/ 20 w 30"/>
                  <a:gd name="T1" fmla="*/ 27 h 50"/>
                  <a:gd name="T2" fmla="*/ 21 w 30"/>
                  <a:gd name="T3" fmla="*/ 23 h 50"/>
                  <a:gd name="T4" fmla="*/ 29 w 30"/>
                  <a:gd name="T5" fmla="*/ 4 h 50"/>
                  <a:gd name="T6" fmla="*/ 29 w 30"/>
                  <a:gd name="T7" fmla="*/ 1 h 50"/>
                  <a:gd name="T8" fmla="*/ 27 w 30"/>
                  <a:gd name="T9" fmla="*/ 0 h 50"/>
                  <a:gd name="T10" fmla="*/ 3 w 30"/>
                  <a:gd name="T11" fmla="*/ 0 h 50"/>
                  <a:gd name="T12" fmla="*/ 0 w 30"/>
                  <a:gd name="T13" fmla="*/ 1 h 50"/>
                  <a:gd name="T14" fmla="*/ 0 w 30"/>
                  <a:gd name="T15" fmla="*/ 4 h 50"/>
                  <a:gd name="T16" fmla="*/ 8 w 30"/>
                  <a:gd name="T17" fmla="*/ 23 h 50"/>
                  <a:gd name="T18" fmla="*/ 9 w 30"/>
                  <a:gd name="T19" fmla="*/ 27 h 50"/>
                  <a:gd name="T20" fmla="*/ 8 w 30"/>
                  <a:gd name="T21" fmla="*/ 37 h 50"/>
                  <a:gd name="T22" fmla="*/ 23 w 30"/>
                  <a:gd name="T23" fmla="*/ 50 h 50"/>
                  <a:gd name="T24" fmla="*/ 20 w 30"/>
                  <a:gd name="T25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0">
                    <a:moveTo>
                      <a:pt x="20" y="27"/>
                    </a:moveTo>
                    <a:cubicBezTo>
                      <a:pt x="20" y="26"/>
                      <a:pt x="20" y="25"/>
                      <a:pt x="21" y="2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3"/>
                      <a:pt x="30" y="2"/>
                      <a:pt x="29" y="1"/>
                    </a:cubicBezTo>
                    <a:cubicBezTo>
                      <a:pt x="29" y="0"/>
                      <a:pt x="28" y="0"/>
                      <a:pt x="27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5"/>
                      <a:pt x="9" y="26"/>
                      <a:pt x="9" y="2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3" y="50"/>
                      <a:pt x="23" y="50"/>
                      <a:pt x="23" y="50"/>
                    </a:cubicBezTo>
                    <a:lnTo>
                      <a:pt x="20" y="27"/>
                    </a:ln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6" name="Freeform 353">
                <a:extLst>
                  <a:ext uri="{FF2B5EF4-FFF2-40B4-BE49-F238E27FC236}">
                    <a16:creationId xmlns:a16="http://schemas.microsoft.com/office/drawing/2014/main" id="{DF06006F-391A-42CA-891E-909C371B6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769" y="2103017"/>
                <a:ext cx="134325" cy="115910"/>
              </a:xfrm>
              <a:custGeom>
                <a:avLst/>
                <a:gdLst>
                  <a:gd name="T0" fmla="*/ 124 w 124"/>
                  <a:gd name="T1" fmla="*/ 54 h 107"/>
                  <a:gd name="T2" fmla="*/ 29 w 124"/>
                  <a:gd name="T3" fmla="*/ 0 h 107"/>
                  <a:gd name="T4" fmla="*/ 0 w 124"/>
                  <a:gd name="T5" fmla="*/ 16 h 107"/>
                  <a:gd name="T6" fmla="*/ 94 w 124"/>
                  <a:gd name="T7" fmla="*/ 107 h 107"/>
                  <a:gd name="T8" fmla="*/ 124 w 124"/>
                  <a:gd name="T9" fmla="*/ 5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07">
                    <a:moveTo>
                      <a:pt x="124" y="54"/>
                    </a:moveTo>
                    <a:lnTo>
                      <a:pt x="29" y="0"/>
                    </a:lnTo>
                    <a:lnTo>
                      <a:pt x="0" y="16"/>
                    </a:lnTo>
                    <a:lnTo>
                      <a:pt x="94" y="107"/>
                    </a:lnTo>
                    <a:lnTo>
                      <a:pt x="124" y="54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sp>
            <p:nvSpPr>
              <p:cNvPr id="247" name="Freeform 354">
                <a:extLst>
                  <a:ext uri="{FF2B5EF4-FFF2-40B4-BE49-F238E27FC236}">
                    <a16:creationId xmlns:a16="http://schemas.microsoft.com/office/drawing/2014/main" id="{2AF41019-0E39-4D0A-9E8A-6F6C26A4C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094" y="2103017"/>
                <a:ext cx="129992" cy="115910"/>
              </a:xfrm>
              <a:custGeom>
                <a:avLst/>
                <a:gdLst>
                  <a:gd name="T0" fmla="*/ 0 w 120"/>
                  <a:gd name="T1" fmla="*/ 54 h 107"/>
                  <a:gd name="T2" fmla="*/ 93 w 120"/>
                  <a:gd name="T3" fmla="*/ 0 h 107"/>
                  <a:gd name="T4" fmla="*/ 120 w 120"/>
                  <a:gd name="T5" fmla="*/ 16 h 107"/>
                  <a:gd name="T6" fmla="*/ 28 w 120"/>
                  <a:gd name="T7" fmla="*/ 107 h 107"/>
                  <a:gd name="T8" fmla="*/ 0 w 120"/>
                  <a:gd name="T9" fmla="*/ 5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07">
                    <a:moveTo>
                      <a:pt x="0" y="54"/>
                    </a:moveTo>
                    <a:lnTo>
                      <a:pt x="93" y="0"/>
                    </a:lnTo>
                    <a:lnTo>
                      <a:pt x="120" y="16"/>
                    </a:lnTo>
                    <a:lnTo>
                      <a:pt x="28" y="10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4BFA8087-BC65-47BD-8158-73CE9C0A978C}"/>
                  </a:ext>
                </a:extLst>
              </p:cNvPr>
              <p:cNvGrpSpPr/>
              <p:nvPr/>
            </p:nvGrpSpPr>
            <p:grpSpPr>
              <a:xfrm>
                <a:off x="4643446" y="1637213"/>
                <a:ext cx="610962" cy="252401"/>
                <a:chOff x="4643446" y="1637213"/>
                <a:chExt cx="610962" cy="252401"/>
              </a:xfrm>
            </p:grpSpPr>
            <p:sp>
              <p:nvSpPr>
                <p:cNvPr id="250" name="Freeform 355">
                  <a:extLst>
                    <a:ext uri="{FF2B5EF4-FFF2-40B4-BE49-F238E27FC236}">
                      <a16:creationId xmlns:a16="http://schemas.microsoft.com/office/drawing/2014/main" id="{531D3562-865D-4112-A82D-CD07C4C5F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4271" y="1669711"/>
                  <a:ext cx="329313" cy="142991"/>
                </a:xfrm>
                <a:custGeom>
                  <a:avLst/>
                  <a:gdLst>
                    <a:gd name="T0" fmla="*/ 150 w 150"/>
                    <a:gd name="T1" fmla="*/ 0 h 65"/>
                    <a:gd name="T2" fmla="*/ 0 w 150"/>
                    <a:gd name="T3" fmla="*/ 0 h 65"/>
                    <a:gd name="T4" fmla="*/ 0 w 150"/>
                    <a:gd name="T5" fmla="*/ 58 h 65"/>
                    <a:gd name="T6" fmla="*/ 75 w 150"/>
                    <a:gd name="T7" fmla="*/ 65 h 65"/>
                    <a:gd name="T8" fmla="*/ 150 w 150"/>
                    <a:gd name="T9" fmla="*/ 58 h 65"/>
                    <a:gd name="T10" fmla="*/ 150 w 150"/>
                    <a:gd name="T1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65">
                      <a:moveTo>
                        <a:pt x="15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2"/>
                        <a:pt x="34" y="65"/>
                        <a:pt x="75" y="65"/>
                      </a:cubicBezTo>
                      <a:cubicBezTo>
                        <a:pt x="117" y="65"/>
                        <a:pt x="150" y="62"/>
                        <a:pt x="150" y="58"/>
                      </a:cubicBez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rgbClr val="2C3E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1" name="Freeform 356">
                  <a:extLst>
                    <a:ext uri="{FF2B5EF4-FFF2-40B4-BE49-F238E27FC236}">
                      <a16:creationId xmlns:a16="http://schemas.microsoft.com/office/drawing/2014/main" id="{A1F39B0D-6D5D-4855-9004-40FF9E13E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9340" y="1669711"/>
                  <a:ext cx="94244" cy="138658"/>
                </a:xfrm>
                <a:custGeom>
                  <a:avLst/>
                  <a:gdLst>
                    <a:gd name="T0" fmla="*/ 43 w 43"/>
                    <a:gd name="T1" fmla="*/ 0 h 63"/>
                    <a:gd name="T2" fmla="*/ 0 w 43"/>
                    <a:gd name="T3" fmla="*/ 0 h 63"/>
                    <a:gd name="T4" fmla="*/ 0 w 43"/>
                    <a:gd name="T5" fmla="*/ 3 h 63"/>
                    <a:gd name="T6" fmla="*/ 23 w 43"/>
                    <a:gd name="T7" fmla="*/ 3 h 63"/>
                    <a:gd name="T8" fmla="*/ 23 w 43"/>
                    <a:gd name="T9" fmla="*/ 63 h 63"/>
                    <a:gd name="T10" fmla="*/ 39 w 43"/>
                    <a:gd name="T11" fmla="*/ 60 h 63"/>
                    <a:gd name="T12" fmla="*/ 39 w 43"/>
                    <a:gd name="T13" fmla="*/ 6 h 63"/>
                    <a:gd name="T14" fmla="*/ 43 w 43"/>
                    <a:gd name="T15" fmla="*/ 6 h 63"/>
                    <a:gd name="T16" fmla="*/ 43 w 43"/>
                    <a:gd name="T1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63">
                      <a:moveTo>
                        <a:pt x="4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30" y="62"/>
                        <a:pt x="36" y="61"/>
                        <a:pt x="39" y="60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4966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2" name="Rectangle 357">
                  <a:extLst>
                    <a:ext uri="{FF2B5EF4-FFF2-40B4-BE49-F238E27FC236}">
                      <a16:creationId xmlns:a16="http://schemas.microsoft.com/office/drawing/2014/main" id="{F80599FA-65B5-4780-94FF-526217137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1910" y="1669711"/>
                  <a:ext cx="10833" cy="178739"/>
                </a:xfrm>
                <a:prstGeom prst="rect">
                  <a:avLst/>
                </a:prstGeom>
                <a:solidFill>
                  <a:srgbClr val="2C3E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3" name="Freeform 358">
                  <a:extLst>
                    <a:ext uri="{FF2B5EF4-FFF2-40B4-BE49-F238E27FC236}">
                      <a16:creationId xmlns:a16="http://schemas.microsoft.com/office/drawing/2014/main" id="{017D3487-07DE-48A1-8C98-28BE8A940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270" y="1669711"/>
                  <a:ext cx="83412" cy="140824"/>
                </a:xfrm>
                <a:custGeom>
                  <a:avLst/>
                  <a:gdLst>
                    <a:gd name="T0" fmla="*/ 38 w 38"/>
                    <a:gd name="T1" fmla="*/ 0 h 64"/>
                    <a:gd name="T2" fmla="*/ 0 w 38"/>
                    <a:gd name="T3" fmla="*/ 0 h 64"/>
                    <a:gd name="T4" fmla="*/ 0 w 38"/>
                    <a:gd name="T5" fmla="*/ 61 h 64"/>
                    <a:gd name="T6" fmla="*/ 38 w 38"/>
                    <a:gd name="T7" fmla="*/ 64 h 64"/>
                    <a:gd name="T8" fmla="*/ 38 w 38"/>
                    <a:gd name="T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4">
                      <a:moveTo>
                        <a:pt x="38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7" y="62"/>
                        <a:pt x="21" y="63"/>
                        <a:pt x="38" y="64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3D56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4" name="Freeform 359">
                  <a:extLst>
                    <a:ext uri="{FF2B5EF4-FFF2-40B4-BE49-F238E27FC236}">
                      <a16:creationId xmlns:a16="http://schemas.microsoft.com/office/drawing/2014/main" id="{EA6F1ECC-9352-4E2E-AB44-D75F6EE32B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7828" y="1742290"/>
                  <a:ext cx="37915" cy="147324"/>
                </a:xfrm>
                <a:custGeom>
                  <a:avLst/>
                  <a:gdLst>
                    <a:gd name="T0" fmla="*/ 8 w 17"/>
                    <a:gd name="T1" fmla="*/ 0 h 67"/>
                    <a:gd name="T2" fmla="*/ 17 w 17"/>
                    <a:gd name="T3" fmla="*/ 8 h 67"/>
                    <a:gd name="T4" fmla="*/ 8 w 17"/>
                    <a:gd name="T5" fmla="*/ 17 h 67"/>
                    <a:gd name="T6" fmla="*/ 0 w 17"/>
                    <a:gd name="T7" fmla="*/ 8 h 67"/>
                    <a:gd name="T8" fmla="*/ 8 w 17"/>
                    <a:gd name="T9" fmla="*/ 0 h 67"/>
                    <a:gd name="T10" fmla="*/ 8 w 17"/>
                    <a:gd name="T11" fmla="*/ 0 h 67"/>
                    <a:gd name="T12" fmla="*/ 0 w 17"/>
                    <a:gd name="T13" fmla="*/ 33 h 67"/>
                    <a:gd name="T14" fmla="*/ 0 w 17"/>
                    <a:gd name="T15" fmla="*/ 67 h 67"/>
                    <a:gd name="T16" fmla="*/ 17 w 17"/>
                    <a:gd name="T17" fmla="*/ 67 h 67"/>
                    <a:gd name="T18" fmla="*/ 17 w 17"/>
                    <a:gd name="T19" fmla="*/ 33 h 67"/>
                    <a:gd name="T20" fmla="*/ 8 w 17"/>
                    <a:gd name="T21" fmla="*/ 24 h 67"/>
                    <a:gd name="T22" fmla="*/ 0 w 17"/>
                    <a:gd name="T23" fmla="*/ 3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67">
                      <a:moveTo>
                        <a:pt x="8" y="0"/>
                      </a:moveTo>
                      <a:cubicBezTo>
                        <a:pt x="13" y="0"/>
                        <a:pt x="17" y="3"/>
                        <a:pt x="17" y="8"/>
                      </a:cubicBezTo>
                      <a:cubicBezTo>
                        <a:pt x="17" y="13"/>
                        <a:pt x="13" y="17"/>
                        <a:pt x="8" y="17"/>
                      </a:cubicBezTo>
                      <a:cubicBezTo>
                        <a:pt x="4" y="17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lose/>
                      <a:moveTo>
                        <a:pt x="0" y="33"/>
                      </a:move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17" y="67"/>
                        <a:pt x="17" y="67"/>
                        <a:pt x="17" y="67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28"/>
                        <a:pt x="13" y="24"/>
                        <a:pt x="8" y="24"/>
                      </a:cubicBezTo>
                      <a:cubicBezTo>
                        <a:pt x="4" y="24"/>
                        <a:pt x="0" y="28"/>
                        <a:pt x="0" y="33"/>
                      </a:cubicBezTo>
                      <a:close/>
                    </a:path>
                  </a:pathLst>
                </a:custGeom>
                <a:solidFill>
                  <a:srgbClr val="F39C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5" name="Freeform 360">
                  <a:extLst>
                    <a:ext uri="{FF2B5EF4-FFF2-40B4-BE49-F238E27FC236}">
                      <a16:creationId xmlns:a16="http://schemas.microsoft.com/office/drawing/2014/main" id="{6F51FE7E-D137-4F6C-85A5-09EF22070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3446" y="1637213"/>
                  <a:ext cx="610962" cy="63913"/>
                </a:xfrm>
                <a:custGeom>
                  <a:avLst/>
                  <a:gdLst>
                    <a:gd name="T0" fmla="*/ 282 w 564"/>
                    <a:gd name="T1" fmla="*/ 0 h 59"/>
                    <a:gd name="T2" fmla="*/ 564 w 564"/>
                    <a:gd name="T3" fmla="*/ 30 h 59"/>
                    <a:gd name="T4" fmla="*/ 282 w 564"/>
                    <a:gd name="T5" fmla="*/ 59 h 59"/>
                    <a:gd name="T6" fmla="*/ 0 w 564"/>
                    <a:gd name="T7" fmla="*/ 30 h 59"/>
                    <a:gd name="T8" fmla="*/ 282 w 564"/>
                    <a:gd name="T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4" h="59">
                      <a:moveTo>
                        <a:pt x="282" y="0"/>
                      </a:moveTo>
                      <a:lnTo>
                        <a:pt x="564" y="30"/>
                      </a:lnTo>
                      <a:lnTo>
                        <a:pt x="282" y="59"/>
                      </a:lnTo>
                      <a:lnTo>
                        <a:pt x="0" y="30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solidFill>
                  <a:srgbClr val="3D56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6" name="Oval 361">
                  <a:extLst>
                    <a:ext uri="{FF2B5EF4-FFF2-40B4-BE49-F238E27FC236}">
                      <a16:creationId xmlns:a16="http://schemas.microsoft.com/office/drawing/2014/main" id="{7EFF3E83-0DE3-48CD-9759-2369A2348A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596" y="1663211"/>
                  <a:ext cx="60663" cy="6500"/>
                </a:xfrm>
                <a:prstGeom prst="ellipse">
                  <a:avLst/>
                </a:prstGeom>
                <a:solidFill>
                  <a:srgbClr val="2C3E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7" name="Freeform 362">
                  <a:extLst>
                    <a:ext uri="{FF2B5EF4-FFF2-40B4-BE49-F238E27FC236}">
                      <a16:creationId xmlns:a16="http://schemas.microsoft.com/office/drawing/2014/main" id="{758CFCD3-82A3-47D8-918D-75EB146E46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3446" y="1637213"/>
                  <a:ext cx="305481" cy="63913"/>
                </a:xfrm>
                <a:custGeom>
                  <a:avLst/>
                  <a:gdLst>
                    <a:gd name="T0" fmla="*/ 282 w 282"/>
                    <a:gd name="T1" fmla="*/ 59 h 59"/>
                    <a:gd name="T2" fmla="*/ 0 w 282"/>
                    <a:gd name="T3" fmla="*/ 30 h 59"/>
                    <a:gd name="T4" fmla="*/ 282 w 282"/>
                    <a:gd name="T5" fmla="*/ 0 h 59"/>
                    <a:gd name="T6" fmla="*/ 282 w 282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" h="59">
                      <a:moveTo>
                        <a:pt x="282" y="59"/>
                      </a:moveTo>
                      <a:lnTo>
                        <a:pt x="0" y="30"/>
                      </a:lnTo>
                      <a:lnTo>
                        <a:pt x="282" y="0"/>
                      </a:lnTo>
                      <a:lnTo>
                        <a:pt x="282" y="59"/>
                      </a:lnTo>
                      <a:close/>
                    </a:path>
                  </a:pathLst>
                </a:custGeom>
                <a:solidFill>
                  <a:srgbClr val="4966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  <p:sp>
              <p:nvSpPr>
                <p:cNvPr id="258" name="Freeform 363">
                  <a:extLst>
                    <a:ext uri="{FF2B5EF4-FFF2-40B4-BE49-F238E27FC236}">
                      <a16:creationId xmlns:a16="http://schemas.microsoft.com/office/drawing/2014/main" id="{60BFED92-A03E-4261-97B1-D1654A04A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596" y="1663211"/>
                  <a:ext cx="30331" cy="6500"/>
                </a:xfrm>
                <a:custGeom>
                  <a:avLst/>
                  <a:gdLst>
                    <a:gd name="T0" fmla="*/ 14 w 14"/>
                    <a:gd name="T1" fmla="*/ 3 h 3"/>
                    <a:gd name="T2" fmla="*/ 0 w 14"/>
                    <a:gd name="T3" fmla="*/ 2 h 3"/>
                    <a:gd name="T4" fmla="*/ 14 w 14"/>
                    <a:gd name="T5" fmla="*/ 0 h 3"/>
                    <a:gd name="T6" fmla="*/ 14 w 14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3">
                      <a:moveTo>
                        <a:pt x="14" y="3"/>
                      </a:moveTo>
                      <a:cubicBezTo>
                        <a:pt x="6" y="3"/>
                        <a:pt x="0" y="2"/>
                        <a:pt x="0" y="2"/>
                      </a:cubicBezTo>
                      <a:cubicBezTo>
                        <a:pt x="0" y="1"/>
                        <a:pt x="6" y="0"/>
                        <a:pt x="14" y="0"/>
                      </a:cubicBezTo>
                      <a:lnTo>
                        <a:pt x="14" y="3"/>
                      </a:lnTo>
                      <a:close/>
                    </a:path>
                  </a:pathLst>
                </a:custGeom>
                <a:solidFill>
                  <a:srgbClr val="3D56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endParaRPr>
                </a:p>
              </p:txBody>
            </p:sp>
          </p:grpSp>
          <p:sp>
            <p:nvSpPr>
              <p:cNvPr id="249" name="Freeform 364">
                <a:extLst>
                  <a:ext uri="{FF2B5EF4-FFF2-40B4-BE49-F238E27FC236}">
                    <a16:creationId xmlns:a16="http://schemas.microsoft.com/office/drawing/2014/main" id="{9C45E4FD-DE54-40C9-88F4-9B6EDE84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9944" y="2120350"/>
                <a:ext cx="597963" cy="265400"/>
              </a:xfrm>
              <a:custGeom>
                <a:avLst/>
                <a:gdLst>
                  <a:gd name="T0" fmla="*/ 0 w 272"/>
                  <a:gd name="T1" fmla="*/ 57 h 121"/>
                  <a:gd name="T2" fmla="*/ 0 w 272"/>
                  <a:gd name="T3" fmla="*/ 100 h 121"/>
                  <a:gd name="T4" fmla="*/ 23 w 272"/>
                  <a:gd name="T5" fmla="*/ 121 h 121"/>
                  <a:gd name="T6" fmla="*/ 132 w 272"/>
                  <a:gd name="T7" fmla="*/ 121 h 121"/>
                  <a:gd name="T8" fmla="*/ 123 w 272"/>
                  <a:gd name="T9" fmla="*/ 105 h 121"/>
                  <a:gd name="T10" fmla="*/ 76 w 272"/>
                  <a:gd name="T11" fmla="*/ 0 h 121"/>
                  <a:gd name="T12" fmla="*/ 0 w 272"/>
                  <a:gd name="T13" fmla="*/ 57 h 121"/>
                  <a:gd name="T14" fmla="*/ 0 w 272"/>
                  <a:gd name="T15" fmla="*/ 57 h 121"/>
                  <a:gd name="T16" fmla="*/ 140 w 272"/>
                  <a:gd name="T17" fmla="*/ 121 h 121"/>
                  <a:gd name="T18" fmla="*/ 249 w 272"/>
                  <a:gd name="T19" fmla="*/ 121 h 121"/>
                  <a:gd name="T20" fmla="*/ 272 w 272"/>
                  <a:gd name="T21" fmla="*/ 100 h 121"/>
                  <a:gd name="T22" fmla="*/ 272 w 272"/>
                  <a:gd name="T23" fmla="*/ 57 h 121"/>
                  <a:gd name="T24" fmla="*/ 196 w 272"/>
                  <a:gd name="T25" fmla="*/ 0 h 121"/>
                  <a:gd name="T26" fmla="*/ 150 w 272"/>
                  <a:gd name="T27" fmla="*/ 104 h 121"/>
                  <a:gd name="T28" fmla="*/ 140 w 272"/>
                  <a:gd name="T2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121">
                    <a:moveTo>
                      <a:pt x="0" y="57"/>
                    </a:moveTo>
                    <a:cubicBezTo>
                      <a:pt x="0" y="72"/>
                      <a:pt x="0" y="86"/>
                      <a:pt x="0" y="100"/>
                    </a:cubicBezTo>
                    <a:cubicBezTo>
                      <a:pt x="0" y="112"/>
                      <a:pt x="11" y="121"/>
                      <a:pt x="23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02" y="67"/>
                      <a:pt x="90" y="50"/>
                      <a:pt x="76" y="0"/>
                    </a:cubicBezTo>
                    <a:cubicBezTo>
                      <a:pt x="33" y="9"/>
                      <a:pt x="0" y="28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lose/>
                    <a:moveTo>
                      <a:pt x="140" y="121"/>
                    </a:moveTo>
                    <a:cubicBezTo>
                      <a:pt x="249" y="121"/>
                      <a:pt x="249" y="121"/>
                      <a:pt x="249" y="121"/>
                    </a:cubicBezTo>
                    <a:cubicBezTo>
                      <a:pt x="262" y="121"/>
                      <a:pt x="272" y="112"/>
                      <a:pt x="272" y="100"/>
                    </a:cubicBezTo>
                    <a:cubicBezTo>
                      <a:pt x="272" y="57"/>
                      <a:pt x="272" y="57"/>
                      <a:pt x="272" y="57"/>
                    </a:cubicBezTo>
                    <a:cubicBezTo>
                      <a:pt x="272" y="28"/>
                      <a:pt x="239" y="9"/>
                      <a:pt x="196" y="0"/>
                    </a:cubicBezTo>
                    <a:cubicBezTo>
                      <a:pt x="183" y="49"/>
                      <a:pt x="171" y="66"/>
                      <a:pt x="150" y="104"/>
                    </a:cubicBezTo>
                    <a:lnTo>
                      <a:pt x="140" y="12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AD373CB-A87C-4C23-A793-6A0CD958A58C}"/>
              </a:ext>
            </a:extLst>
          </p:cNvPr>
          <p:cNvGrpSpPr/>
          <p:nvPr/>
        </p:nvGrpSpPr>
        <p:grpSpPr>
          <a:xfrm>
            <a:off x="7614588" y="3207594"/>
            <a:ext cx="725450" cy="748844"/>
            <a:chOff x="4439561" y="3126448"/>
            <a:chExt cx="1215844" cy="1255052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0973BD02-22DE-46A2-918B-0B3DC22A9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375" b="100000" l="1174" r="4342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00" r="57629"/>
            <a:stretch/>
          </p:blipFill>
          <p:spPr>
            <a:xfrm>
              <a:off x="4439561" y="3126448"/>
              <a:ext cx="1215844" cy="1255052"/>
            </a:xfrm>
            <a:prstGeom prst="rect">
              <a:avLst/>
            </a:prstGeom>
          </p:spPr>
        </p:pic>
        <p:pic>
          <p:nvPicPr>
            <p:cNvPr id="150" name="그림 149" descr="테이블, 남자이(가) 표시된 사진&#10;&#10;자동 생성된 설명">
              <a:extLst>
                <a:ext uri="{FF2B5EF4-FFF2-40B4-BE49-F238E27FC236}">
                  <a16:creationId xmlns:a16="http://schemas.microsoft.com/office/drawing/2014/main" id="{B7A9A2B3-371E-4A7A-ABB8-24DC089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415517" flipH="1">
              <a:off x="5105598" y="3210796"/>
              <a:ext cx="383265" cy="497777"/>
            </a:xfrm>
            <a:prstGeom prst="rect">
              <a:avLst/>
            </a:prstGeom>
            <a:effectLst>
              <a:outerShdw blurRad="63500" algn="ctr" rotWithShape="0">
                <a:schemeClr val="bg1"/>
              </a:outerShdw>
            </a:effectLst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20E4CB0-36CB-42C0-AA61-BAF1ACF484AA}"/>
              </a:ext>
            </a:extLst>
          </p:cNvPr>
          <p:cNvGrpSpPr/>
          <p:nvPr/>
        </p:nvGrpSpPr>
        <p:grpSpPr>
          <a:xfrm>
            <a:off x="6854450" y="2367763"/>
            <a:ext cx="506670" cy="700088"/>
            <a:chOff x="6843182" y="2306344"/>
            <a:chExt cx="581562" cy="803569"/>
          </a:xfrm>
        </p:grpSpPr>
        <p:pic>
          <p:nvPicPr>
            <p:cNvPr id="152" name="그림 151" descr="모니터, 컴퓨터, 앉아있는, 화면이(가) 표시된 사진&#10;&#10;자동 생성된 설명">
              <a:extLst>
                <a:ext uri="{FF2B5EF4-FFF2-40B4-BE49-F238E27FC236}">
                  <a16:creationId xmlns:a16="http://schemas.microsoft.com/office/drawing/2014/main" id="{E46359F3-C186-4D2A-A2DA-3C2F0AF6F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27129" y="2306344"/>
              <a:ext cx="373786" cy="803569"/>
            </a:xfrm>
            <a:prstGeom prst="rect">
              <a:avLst/>
            </a:prstGeom>
          </p:spPr>
        </p:pic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1A4F3AD-B183-414A-AE35-745359AAE96B}"/>
                </a:ext>
              </a:extLst>
            </p:cNvPr>
            <p:cNvSpPr/>
            <p:nvPr/>
          </p:nvSpPr>
          <p:spPr>
            <a:xfrm>
              <a:off x="7007570" y="2523834"/>
              <a:ext cx="262261" cy="138830"/>
            </a:xfrm>
            <a:custGeom>
              <a:avLst/>
              <a:gdLst>
                <a:gd name="connsiteX0" fmla="*/ 0 w 463550"/>
                <a:gd name="connsiteY0" fmla="*/ 146050 h 247650"/>
                <a:gd name="connsiteX1" fmla="*/ 127000 w 463550"/>
                <a:gd name="connsiteY1" fmla="*/ 146050 h 247650"/>
                <a:gd name="connsiteX2" fmla="*/ 184150 w 463550"/>
                <a:gd name="connsiteY2" fmla="*/ 0 h 247650"/>
                <a:gd name="connsiteX3" fmla="*/ 260350 w 463550"/>
                <a:gd name="connsiteY3" fmla="*/ 247650 h 247650"/>
                <a:gd name="connsiteX4" fmla="*/ 260350 w 463550"/>
                <a:gd name="connsiteY4" fmla="*/ 101600 h 247650"/>
                <a:gd name="connsiteX5" fmla="*/ 463550 w 463550"/>
                <a:gd name="connsiteY5" fmla="*/ 101600 h 247650"/>
                <a:gd name="connsiteX0" fmla="*/ 0 w 463550"/>
                <a:gd name="connsiteY0" fmla="*/ 146050 h 247650"/>
                <a:gd name="connsiteX1" fmla="*/ 127000 w 463550"/>
                <a:gd name="connsiteY1" fmla="*/ 146050 h 247650"/>
                <a:gd name="connsiteX2" fmla="*/ 184150 w 463550"/>
                <a:gd name="connsiteY2" fmla="*/ 0 h 247650"/>
                <a:gd name="connsiteX3" fmla="*/ 260350 w 463550"/>
                <a:gd name="connsiteY3" fmla="*/ 247650 h 247650"/>
                <a:gd name="connsiteX4" fmla="*/ 324644 w 463550"/>
                <a:gd name="connsiteY4" fmla="*/ 99219 h 247650"/>
                <a:gd name="connsiteX5" fmla="*/ 463550 w 463550"/>
                <a:gd name="connsiteY5" fmla="*/ 101600 h 247650"/>
                <a:gd name="connsiteX0" fmla="*/ 0 w 468312"/>
                <a:gd name="connsiteY0" fmla="*/ 146050 h 247650"/>
                <a:gd name="connsiteX1" fmla="*/ 127000 w 468312"/>
                <a:gd name="connsiteY1" fmla="*/ 146050 h 247650"/>
                <a:gd name="connsiteX2" fmla="*/ 184150 w 468312"/>
                <a:gd name="connsiteY2" fmla="*/ 0 h 247650"/>
                <a:gd name="connsiteX3" fmla="*/ 260350 w 468312"/>
                <a:gd name="connsiteY3" fmla="*/ 247650 h 247650"/>
                <a:gd name="connsiteX4" fmla="*/ 324644 w 468312"/>
                <a:gd name="connsiteY4" fmla="*/ 99219 h 247650"/>
                <a:gd name="connsiteX5" fmla="*/ 468312 w 468312"/>
                <a:gd name="connsiteY5" fmla="*/ 92075 h 247650"/>
                <a:gd name="connsiteX0" fmla="*/ 0 w 468312"/>
                <a:gd name="connsiteY0" fmla="*/ 153194 h 247650"/>
                <a:gd name="connsiteX1" fmla="*/ 127000 w 468312"/>
                <a:gd name="connsiteY1" fmla="*/ 146050 h 247650"/>
                <a:gd name="connsiteX2" fmla="*/ 184150 w 468312"/>
                <a:gd name="connsiteY2" fmla="*/ 0 h 247650"/>
                <a:gd name="connsiteX3" fmla="*/ 260350 w 468312"/>
                <a:gd name="connsiteY3" fmla="*/ 247650 h 247650"/>
                <a:gd name="connsiteX4" fmla="*/ 324644 w 468312"/>
                <a:gd name="connsiteY4" fmla="*/ 99219 h 247650"/>
                <a:gd name="connsiteX5" fmla="*/ 468312 w 468312"/>
                <a:gd name="connsiteY5" fmla="*/ 92075 h 247650"/>
                <a:gd name="connsiteX0" fmla="*/ 0 w 468312"/>
                <a:gd name="connsiteY0" fmla="*/ 141287 h 247650"/>
                <a:gd name="connsiteX1" fmla="*/ 127000 w 468312"/>
                <a:gd name="connsiteY1" fmla="*/ 146050 h 247650"/>
                <a:gd name="connsiteX2" fmla="*/ 184150 w 468312"/>
                <a:gd name="connsiteY2" fmla="*/ 0 h 247650"/>
                <a:gd name="connsiteX3" fmla="*/ 260350 w 468312"/>
                <a:gd name="connsiteY3" fmla="*/ 247650 h 247650"/>
                <a:gd name="connsiteX4" fmla="*/ 324644 w 468312"/>
                <a:gd name="connsiteY4" fmla="*/ 99219 h 247650"/>
                <a:gd name="connsiteX5" fmla="*/ 468312 w 468312"/>
                <a:gd name="connsiteY5" fmla="*/ 92075 h 247650"/>
                <a:gd name="connsiteX0" fmla="*/ 0 w 468312"/>
                <a:gd name="connsiteY0" fmla="*/ 141287 h 247650"/>
                <a:gd name="connsiteX1" fmla="*/ 127000 w 468312"/>
                <a:gd name="connsiteY1" fmla="*/ 146050 h 247650"/>
                <a:gd name="connsiteX2" fmla="*/ 184150 w 468312"/>
                <a:gd name="connsiteY2" fmla="*/ 0 h 247650"/>
                <a:gd name="connsiteX3" fmla="*/ 260350 w 468312"/>
                <a:gd name="connsiteY3" fmla="*/ 247650 h 247650"/>
                <a:gd name="connsiteX4" fmla="*/ 324644 w 468312"/>
                <a:gd name="connsiteY4" fmla="*/ 99219 h 247650"/>
                <a:gd name="connsiteX5" fmla="*/ 468312 w 468312"/>
                <a:gd name="connsiteY5" fmla="*/ 113506 h 247650"/>
                <a:gd name="connsiteX0" fmla="*/ 0 w 473074"/>
                <a:gd name="connsiteY0" fmla="*/ 141287 h 247650"/>
                <a:gd name="connsiteX1" fmla="*/ 127000 w 473074"/>
                <a:gd name="connsiteY1" fmla="*/ 146050 h 247650"/>
                <a:gd name="connsiteX2" fmla="*/ 184150 w 473074"/>
                <a:gd name="connsiteY2" fmla="*/ 0 h 247650"/>
                <a:gd name="connsiteX3" fmla="*/ 260350 w 473074"/>
                <a:gd name="connsiteY3" fmla="*/ 247650 h 247650"/>
                <a:gd name="connsiteX4" fmla="*/ 324644 w 473074"/>
                <a:gd name="connsiteY4" fmla="*/ 99219 h 247650"/>
                <a:gd name="connsiteX5" fmla="*/ 473074 w 473074"/>
                <a:gd name="connsiteY5" fmla="*/ 106363 h 247650"/>
                <a:gd name="connsiteX0" fmla="*/ 0 w 473074"/>
                <a:gd name="connsiteY0" fmla="*/ 141287 h 247650"/>
                <a:gd name="connsiteX1" fmla="*/ 127000 w 473074"/>
                <a:gd name="connsiteY1" fmla="*/ 146050 h 247650"/>
                <a:gd name="connsiteX2" fmla="*/ 184150 w 473074"/>
                <a:gd name="connsiteY2" fmla="*/ 0 h 247650"/>
                <a:gd name="connsiteX3" fmla="*/ 260350 w 473074"/>
                <a:gd name="connsiteY3" fmla="*/ 247650 h 247650"/>
                <a:gd name="connsiteX4" fmla="*/ 324644 w 473074"/>
                <a:gd name="connsiteY4" fmla="*/ 99219 h 247650"/>
                <a:gd name="connsiteX5" fmla="*/ 473074 w 473074"/>
                <a:gd name="connsiteY5" fmla="*/ 99219 h 247650"/>
                <a:gd name="connsiteX0" fmla="*/ 0 w 473074"/>
                <a:gd name="connsiteY0" fmla="*/ 143668 h 247650"/>
                <a:gd name="connsiteX1" fmla="*/ 127000 w 473074"/>
                <a:gd name="connsiteY1" fmla="*/ 146050 h 247650"/>
                <a:gd name="connsiteX2" fmla="*/ 184150 w 473074"/>
                <a:gd name="connsiteY2" fmla="*/ 0 h 247650"/>
                <a:gd name="connsiteX3" fmla="*/ 260350 w 473074"/>
                <a:gd name="connsiteY3" fmla="*/ 247650 h 247650"/>
                <a:gd name="connsiteX4" fmla="*/ 324644 w 473074"/>
                <a:gd name="connsiteY4" fmla="*/ 99219 h 247650"/>
                <a:gd name="connsiteX5" fmla="*/ 473074 w 473074"/>
                <a:gd name="connsiteY5" fmla="*/ 99219 h 247650"/>
                <a:gd name="connsiteX0" fmla="*/ 0 w 473074"/>
                <a:gd name="connsiteY0" fmla="*/ 145093 h 249075"/>
                <a:gd name="connsiteX1" fmla="*/ 127000 w 473074"/>
                <a:gd name="connsiteY1" fmla="*/ 147475 h 249075"/>
                <a:gd name="connsiteX2" fmla="*/ 184150 w 473074"/>
                <a:gd name="connsiteY2" fmla="*/ 1425 h 249075"/>
                <a:gd name="connsiteX3" fmla="*/ 260350 w 473074"/>
                <a:gd name="connsiteY3" fmla="*/ 249075 h 249075"/>
                <a:gd name="connsiteX4" fmla="*/ 324644 w 473074"/>
                <a:gd name="connsiteY4" fmla="*/ 100644 h 249075"/>
                <a:gd name="connsiteX5" fmla="*/ 473074 w 473074"/>
                <a:gd name="connsiteY5" fmla="*/ 100644 h 249075"/>
                <a:gd name="connsiteX0" fmla="*/ 0 w 473074"/>
                <a:gd name="connsiteY0" fmla="*/ 145093 h 249075"/>
                <a:gd name="connsiteX1" fmla="*/ 127000 w 473074"/>
                <a:gd name="connsiteY1" fmla="*/ 147475 h 249075"/>
                <a:gd name="connsiteX2" fmla="*/ 184150 w 473074"/>
                <a:gd name="connsiteY2" fmla="*/ 1425 h 249075"/>
                <a:gd name="connsiteX3" fmla="*/ 260350 w 473074"/>
                <a:gd name="connsiteY3" fmla="*/ 249075 h 249075"/>
                <a:gd name="connsiteX4" fmla="*/ 324644 w 473074"/>
                <a:gd name="connsiteY4" fmla="*/ 100644 h 249075"/>
                <a:gd name="connsiteX5" fmla="*/ 473074 w 473074"/>
                <a:gd name="connsiteY5" fmla="*/ 100644 h 249075"/>
                <a:gd name="connsiteX0" fmla="*/ 0 w 473074"/>
                <a:gd name="connsiteY0" fmla="*/ 145093 h 250426"/>
                <a:gd name="connsiteX1" fmla="*/ 127000 w 473074"/>
                <a:gd name="connsiteY1" fmla="*/ 147475 h 250426"/>
                <a:gd name="connsiteX2" fmla="*/ 184150 w 473074"/>
                <a:gd name="connsiteY2" fmla="*/ 1425 h 250426"/>
                <a:gd name="connsiteX3" fmla="*/ 260350 w 473074"/>
                <a:gd name="connsiteY3" fmla="*/ 249075 h 250426"/>
                <a:gd name="connsiteX4" fmla="*/ 324644 w 473074"/>
                <a:gd name="connsiteY4" fmla="*/ 100644 h 250426"/>
                <a:gd name="connsiteX5" fmla="*/ 473074 w 473074"/>
                <a:gd name="connsiteY5" fmla="*/ 100644 h 2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074" h="250426">
                  <a:moveTo>
                    <a:pt x="0" y="145093"/>
                  </a:moveTo>
                  <a:lnTo>
                    <a:pt x="127000" y="147475"/>
                  </a:lnTo>
                  <a:cubicBezTo>
                    <a:pt x="157692" y="123530"/>
                    <a:pt x="161925" y="-15508"/>
                    <a:pt x="184150" y="1425"/>
                  </a:cubicBezTo>
                  <a:cubicBezTo>
                    <a:pt x="206375" y="18358"/>
                    <a:pt x="236934" y="232539"/>
                    <a:pt x="260350" y="249075"/>
                  </a:cubicBezTo>
                  <a:cubicBezTo>
                    <a:pt x="283766" y="265611"/>
                    <a:pt x="289190" y="125382"/>
                    <a:pt x="324644" y="100644"/>
                  </a:cubicBezTo>
                  <a:lnTo>
                    <a:pt x="473074" y="100644"/>
                  </a:lnTo>
                </a:path>
              </a:pathLst>
            </a:custGeom>
            <a:noFill/>
            <a:ln w="9525" cap="rnd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156" name="차트 155">
              <a:extLst>
                <a:ext uri="{FF2B5EF4-FFF2-40B4-BE49-F238E27FC236}">
                  <a16:creationId xmlns:a16="http://schemas.microsoft.com/office/drawing/2014/main" id="{4EE1307D-BEFE-4A6B-8901-353C00A8F893}"/>
                </a:ext>
              </a:extLst>
            </p:cNvPr>
            <p:cNvGraphicFramePr/>
            <p:nvPr/>
          </p:nvGraphicFramePr>
          <p:xfrm>
            <a:off x="6843182" y="2569206"/>
            <a:ext cx="424036" cy="4239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aphicFrame>
          <p:nvGraphicFramePr>
            <p:cNvPr id="157" name="차트 156">
              <a:extLst>
                <a:ext uri="{FF2B5EF4-FFF2-40B4-BE49-F238E27FC236}">
                  <a16:creationId xmlns:a16="http://schemas.microsoft.com/office/drawing/2014/main" id="{29EB0765-51FA-4EE6-B823-647E17AE3EAF}"/>
                </a:ext>
              </a:extLst>
            </p:cNvPr>
            <p:cNvGraphicFramePr/>
            <p:nvPr/>
          </p:nvGraphicFramePr>
          <p:xfrm>
            <a:off x="7000708" y="2569205"/>
            <a:ext cx="424036" cy="4239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0533" y="4934109"/>
            <a:ext cx="1179204" cy="65945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9BCF3C-9308-490B-B737-5F2F6A3C9114}"/>
              </a:ext>
            </a:extLst>
          </p:cNvPr>
          <p:cNvGrpSpPr/>
          <p:nvPr/>
        </p:nvGrpSpPr>
        <p:grpSpPr>
          <a:xfrm>
            <a:off x="1072928" y="2370787"/>
            <a:ext cx="3263580" cy="924816"/>
            <a:chOff x="1072928" y="2370787"/>
            <a:chExt cx="3263580" cy="924816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A77CCA8-811E-426E-8752-8B609943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" t="2676" r="1333"/>
            <a:stretch>
              <a:fillRect/>
            </a:stretch>
          </p:blipFill>
          <p:spPr>
            <a:xfrm>
              <a:off x="2473908" y="2568717"/>
              <a:ext cx="894293" cy="412466"/>
            </a:xfrm>
            <a:custGeom>
              <a:avLst/>
              <a:gdLst>
                <a:gd name="connsiteX0" fmla="*/ 342393 w 2159915"/>
                <a:gd name="connsiteY0" fmla="*/ 0 h 996194"/>
                <a:gd name="connsiteX1" fmla="*/ 2159915 w 2159915"/>
                <a:gd name="connsiteY1" fmla="*/ 531341 h 996194"/>
                <a:gd name="connsiteX2" fmla="*/ 1864156 w 2159915"/>
                <a:gd name="connsiteY2" fmla="*/ 996194 h 996194"/>
                <a:gd name="connsiteX3" fmla="*/ 1799565 w 2159915"/>
                <a:gd name="connsiteY3" fmla="*/ 996194 h 996194"/>
                <a:gd name="connsiteX4" fmla="*/ 0 w 2159915"/>
                <a:gd name="connsiteY4" fmla="*/ 504599 h 99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915" h="996194">
                  <a:moveTo>
                    <a:pt x="342393" y="0"/>
                  </a:moveTo>
                  <a:lnTo>
                    <a:pt x="2159915" y="531341"/>
                  </a:lnTo>
                  <a:lnTo>
                    <a:pt x="1864156" y="996194"/>
                  </a:lnTo>
                  <a:lnTo>
                    <a:pt x="1799565" y="996194"/>
                  </a:lnTo>
                  <a:lnTo>
                    <a:pt x="0" y="504599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A1ABE011-572B-4356-B8FA-9C2F25E3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928" y="2466976"/>
              <a:ext cx="440024" cy="589636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E40BB075-5CA1-4AC1-B910-A411E553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57" b="91422" l="6166" r="89981">
                          <a14:foregroundMark x1="44316" y1="36520" x2="70328" y2="56618"/>
                        </a14:backgroundRemoval>
                      </a14:imgEffect>
                      <a14:imgEffect>
                        <a14:sharpenSoften amount="11000"/>
                      </a14:imgEffect>
                      <a14:imgEffect>
                        <a14:brightnessContrast bright="4000" contrast="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3651" y="2444541"/>
              <a:ext cx="831999" cy="654058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A61B6D51-BAAD-4838-8872-C60DDDB8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57924" y="2370787"/>
              <a:ext cx="1078584" cy="924816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50411A8-5FFF-48A6-A9E2-177C24C93F60}"/>
              </a:ext>
            </a:extLst>
          </p:cNvPr>
          <p:cNvSpPr txBox="1"/>
          <p:nvPr/>
        </p:nvSpPr>
        <p:spPr>
          <a:xfrm>
            <a:off x="743786" y="467258"/>
            <a:ext cx="602729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>
              <a:defRPr/>
            </a:pPr>
            <a:r>
              <a:rPr lang="ko-KR" altLang="en-US" sz="2800" spc="-200" dirty="0">
                <a:gradFill>
                  <a:gsLst>
                    <a:gs pos="0">
                      <a:srgbClr val="17375E"/>
                    </a:gs>
                    <a:gs pos="100000">
                      <a:srgbClr val="0A1828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요약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3BB492D-72FD-4736-AFE0-28480BAFFA43}"/>
              </a:ext>
            </a:extLst>
          </p:cNvPr>
          <p:cNvSpPr txBox="1"/>
          <p:nvPr/>
        </p:nvSpPr>
        <p:spPr>
          <a:xfrm>
            <a:off x="707571" y="233674"/>
            <a:ext cx="161101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lvl="0">
              <a:defRPr/>
            </a:pP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성과 및 파급 효과</a:t>
            </a:r>
          </a:p>
        </p:txBody>
      </p:sp>
    </p:spTree>
    <p:extLst>
      <p:ext uri="{BB962C8B-B14F-4D97-AF65-F5344CB8AC3E}">
        <p14:creationId xmlns:p14="http://schemas.microsoft.com/office/powerpoint/2010/main" val="2004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4242779-9250-4A9C-94F4-62C169E36216}"/>
              </a:ext>
            </a:extLst>
          </p:cNvPr>
          <p:cNvGrpSpPr/>
          <p:nvPr/>
        </p:nvGrpSpPr>
        <p:grpSpPr>
          <a:xfrm>
            <a:off x="2089784" y="3209290"/>
            <a:ext cx="4964432" cy="1509564"/>
            <a:chOff x="2089784" y="2163227"/>
            <a:chExt cx="4964432" cy="15095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E32785F-096B-48A9-8825-1D56F2B943D3}"/>
                </a:ext>
              </a:extLst>
            </p:cNvPr>
            <p:cNvGrpSpPr/>
            <p:nvPr/>
          </p:nvGrpSpPr>
          <p:grpSpPr>
            <a:xfrm>
              <a:off x="2089784" y="3353353"/>
              <a:ext cx="4964432" cy="319438"/>
              <a:chOff x="1278524" y="3125262"/>
              <a:chExt cx="4964432" cy="319438"/>
            </a:xfrm>
          </p:grpSpPr>
          <p:sp>
            <p:nvSpPr>
              <p:cNvPr id="25" name="모서리가 둥근 직사각형 7">
                <a:extLst>
                  <a:ext uri="{FF2B5EF4-FFF2-40B4-BE49-F238E27FC236}">
                    <a16:creationId xmlns:a16="http://schemas.microsoft.com/office/drawing/2014/main" id="{61614BCC-247B-400C-8B82-BA1BA165AD22}"/>
                  </a:ext>
                </a:extLst>
              </p:cNvPr>
              <p:cNvSpPr/>
              <p:nvPr/>
            </p:nvSpPr>
            <p:spPr>
              <a:xfrm flipH="1">
                <a:off x="1278524" y="3125262"/>
                <a:ext cx="4964432" cy="319438"/>
              </a:xfrm>
              <a:prstGeom prst="roundRect">
                <a:avLst>
                  <a:gd name="adj" fmla="val 50000"/>
                </a:avLst>
              </a:prstGeom>
              <a:pattFill prst="trellis">
                <a:fgClr>
                  <a:schemeClr val="accent1">
                    <a:lumMod val="50000"/>
                  </a:schemeClr>
                </a:fgClr>
                <a:bgClr>
                  <a:srgbClr val="002060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1D039C-72FD-40EA-95F7-93815DFD3E27}"/>
                  </a:ext>
                </a:extLst>
              </p:cNvPr>
              <p:cNvSpPr txBox="1"/>
              <p:nvPr/>
            </p:nvSpPr>
            <p:spPr>
              <a:xfrm>
                <a:off x="1423241" y="3177258"/>
                <a:ext cx="4674998" cy="215444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lvl="0" algn="ctr" defTabSz="1330325" ea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ko-KR" altLang="en-US" sz="1400" kern="0" spc="-7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anose="020B0604020202020204" pitchFamily="34" charset="0"/>
                  </a:rPr>
                  <a:t> 뇌기능 항상성 유지를 위한 멀티모달 뇌기능 센싱 및 제어 기술 개발 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4338B-CA8D-4B8D-9654-3BCF57FB595B}"/>
                </a:ext>
              </a:extLst>
            </p:cNvPr>
            <p:cNvSpPr txBox="1"/>
            <p:nvPr/>
          </p:nvSpPr>
          <p:spPr>
            <a:xfrm>
              <a:off x="2604153" y="2163227"/>
              <a:ext cx="3935694" cy="110799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>
                <a:spcBef>
                  <a:spcPts val="400"/>
                </a:spcBef>
                <a:defRPr/>
              </a:pPr>
              <a:r>
                <a:rPr lang="ko-KR" altLang="en-US" sz="6600" b="1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감사합니다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E3E52EC-1418-4F97-B76D-C96A9372C88F}"/>
              </a:ext>
            </a:extLst>
          </p:cNvPr>
          <p:cNvGrpSpPr/>
          <p:nvPr/>
        </p:nvGrpSpPr>
        <p:grpSpPr>
          <a:xfrm>
            <a:off x="2647951" y="4930140"/>
            <a:ext cx="3848100" cy="743636"/>
            <a:chOff x="2598046" y="5130708"/>
            <a:chExt cx="2874153" cy="5554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713B96-21E7-4B0A-B63D-A06F3A918FAE}"/>
                </a:ext>
              </a:extLst>
            </p:cNvPr>
            <p:cNvGrpSpPr/>
            <p:nvPr/>
          </p:nvGrpSpPr>
          <p:grpSpPr>
            <a:xfrm>
              <a:off x="2601786" y="5130708"/>
              <a:ext cx="1990159" cy="188515"/>
              <a:chOff x="388620" y="6469975"/>
              <a:chExt cx="1990159" cy="18851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6682922-A345-46C1-8D1F-B74EBB639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1979" y="6469975"/>
                <a:ext cx="1066800" cy="174744"/>
              </a:xfrm>
              <a:prstGeom prst="rect">
                <a:avLst/>
              </a:prstGeom>
            </p:spPr>
          </p:pic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5B97CA5-3948-4F1B-A406-E6F88B4F1FF3}"/>
                  </a:ext>
                </a:extLst>
              </p:cNvPr>
              <p:cNvGrpSpPr/>
              <p:nvPr/>
            </p:nvGrpSpPr>
            <p:grpSpPr>
              <a:xfrm>
                <a:off x="388620" y="6484776"/>
                <a:ext cx="863918" cy="173714"/>
                <a:chOff x="388620" y="6532400"/>
                <a:chExt cx="863918" cy="173714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9193BC07-67E9-4A1E-87BB-1E9B75DE90D8}"/>
                    </a:ext>
                  </a:extLst>
                </p:cNvPr>
                <p:cNvSpPr/>
                <p:nvPr/>
              </p:nvSpPr>
              <p:spPr>
                <a:xfrm>
                  <a:off x="388620" y="6532400"/>
                  <a:ext cx="863918" cy="1737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ko-KR" altLang="en-US" sz="2800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921A8C1-9462-4E10-9DD4-76962C0E79B2}"/>
                    </a:ext>
                  </a:extLst>
                </p:cNvPr>
                <p:cNvSpPr txBox="1"/>
                <p:nvPr/>
              </p:nvSpPr>
              <p:spPr>
                <a:xfrm>
                  <a:off x="510483" y="6550294"/>
                  <a:ext cx="620194" cy="137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indent="-285750" algn="ctr" defTabSz="914400">
                    <a:defRPr/>
                  </a:pPr>
                  <a:r>
                    <a:rPr lang="ko-KR" altLang="en-US" sz="1200" kern="0" spc="-5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innerShdw blurRad="63500" dist="50800" dir="16200000">
                          <a:prstClr val="black">
                            <a:alpha val="50000"/>
                          </a:prstClr>
                        </a:innerShdw>
                      </a:effectLst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itchFamily="34" charset="0"/>
                    </a:rPr>
                    <a:t>주관 연구기관</a:t>
                  </a:r>
                  <a:endParaRPr kumimoji="0" lang="en-US" altLang="ko-KR" sz="1200" b="0" i="0" u="none" strike="noStrike" kern="0" cap="none" spc="-50" normalizeH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253525-8871-42BC-BA79-7186AA5607CC}"/>
                </a:ext>
              </a:extLst>
            </p:cNvPr>
            <p:cNvGrpSpPr/>
            <p:nvPr/>
          </p:nvGrpSpPr>
          <p:grpSpPr>
            <a:xfrm>
              <a:off x="2598046" y="5456885"/>
              <a:ext cx="2874153" cy="229247"/>
              <a:chOff x="2598046" y="6457010"/>
              <a:chExt cx="2874153" cy="229247"/>
            </a:xfrm>
          </p:grpSpPr>
          <p:pic>
            <p:nvPicPr>
              <p:cNvPr id="49" name="그림 48" descr="표지판, 그리기, 음식, 빨간색이(가) 표시된 사진&#10;&#10;자동 생성된 설명">
                <a:extLst>
                  <a:ext uri="{FF2B5EF4-FFF2-40B4-BE49-F238E27FC236}">
                    <a16:creationId xmlns:a16="http://schemas.microsoft.com/office/drawing/2014/main" id="{52451282-68C0-45CC-BCC8-49FA51F10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74" y="6457010"/>
                <a:ext cx="1056671" cy="229247"/>
              </a:xfrm>
              <a:prstGeom prst="rect">
                <a:avLst/>
              </a:prstGeom>
            </p:spPr>
          </p:pic>
          <p:pic>
            <p:nvPicPr>
              <p:cNvPr id="52" name="그림 51" descr="음식, 그리기이(가) 표시된 사진&#10;&#10;자동 생성된 설명">
                <a:extLst>
                  <a:ext uri="{FF2B5EF4-FFF2-40B4-BE49-F238E27FC236}">
                    <a16:creationId xmlns:a16="http://schemas.microsoft.com/office/drawing/2014/main" id="{B983C07E-DDC6-435B-B74A-66117F8CF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4015" y="6460945"/>
                <a:ext cx="808184" cy="221376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E18462A-DEAC-41E2-B664-EF0DA41B17C2}"/>
                  </a:ext>
                </a:extLst>
              </p:cNvPr>
              <p:cNvGrpSpPr/>
              <p:nvPr/>
            </p:nvGrpSpPr>
            <p:grpSpPr>
              <a:xfrm>
                <a:off x="2598046" y="6484776"/>
                <a:ext cx="863918" cy="173714"/>
                <a:chOff x="388620" y="6532400"/>
                <a:chExt cx="863918" cy="173714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2E70D27D-4E9B-40ED-9B42-60EA86337CC4}"/>
                    </a:ext>
                  </a:extLst>
                </p:cNvPr>
                <p:cNvSpPr/>
                <p:nvPr/>
              </p:nvSpPr>
              <p:spPr>
                <a:xfrm>
                  <a:off x="388620" y="6532400"/>
                  <a:ext cx="863918" cy="1737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ko-KR" altLang="en-US" sz="28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1523ADE-2A25-40CF-BF9D-99C7E98127A3}"/>
                    </a:ext>
                  </a:extLst>
                </p:cNvPr>
                <p:cNvSpPr txBox="1"/>
                <p:nvPr/>
              </p:nvSpPr>
              <p:spPr>
                <a:xfrm>
                  <a:off x="510483" y="6550294"/>
                  <a:ext cx="620194" cy="137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indent="-285750" algn="ctr" defTabSz="914400">
                    <a:defRPr/>
                  </a:pPr>
                  <a:r>
                    <a:rPr lang="ko-KR" altLang="en-US" sz="1200" kern="0" spc="-5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innerShdw blurRad="63500" dist="50800" dir="16200000">
                          <a:prstClr val="black">
                            <a:alpha val="50000"/>
                          </a:prstClr>
                        </a:innerShdw>
                      </a:effectLst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Arial" pitchFamily="34" charset="0"/>
                    </a:rPr>
                    <a:t>위탁 연구기관</a:t>
                  </a:r>
                  <a:endParaRPr kumimoji="0" lang="en-US" altLang="ko-KR" sz="1200" b="0" i="0" u="none" strike="noStrike" kern="0" cap="none" spc="-50" normalizeH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innerShdw blurRad="63500" dist="50800" dir="162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222E0F-9CBF-40B7-8EBF-841B2704B9A4}"/>
              </a:ext>
            </a:extLst>
          </p:cNvPr>
          <p:cNvGrpSpPr/>
          <p:nvPr/>
        </p:nvGrpSpPr>
        <p:grpSpPr>
          <a:xfrm>
            <a:off x="7636021" y="5933491"/>
            <a:ext cx="1422945" cy="724999"/>
            <a:chOff x="7657046" y="5848977"/>
            <a:chExt cx="1422945" cy="724999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905981A-2988-412E-A53A-A8A43EF5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046" y="5848977"/>
              <a:ext cx="1422945" cy="59601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A0F77C-7417-4198-8287-BE95F2AE30B8}"/>
                </a:ext>
              </a:extLst>
            </p:cNvPr>
            <p:cNvSpPr txBox="1"/>
            <p:nvPr/>
          </p:nvSpPr>
          <p:spPr>
            <a:xfrm>
              <a:off x="7821877" y="6404699"/>
              <a:ext cx="109645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 indent="-285750" algn="ctr" defTabSz="914400">
                <a:defRPr/>
              </a:pPr>
              <a:r>
                <a:rPr lang="ko-KR" altLang="en-US" sz="1100" kern="0" spc="-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12A79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뇌공학융합연구센터</a:t>
              </a:r>
              <a:endParaRPr kumimoji="0" lang="en-US" altLang="ko-KR" sz="1100" b="0" i="0" u="none" strike="noStrike" kern="0" cap="none" spc="-50" normalizeH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12A79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8D91FB09-E6F4-4646-B1BB-CEA9EC3FD0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594"/>
          <a:stretch/>
        </p:blipFill>
        <p:spPr>
          <a:xfrm>
            <a:off x="0" y="0"/>
            <a:ext cx="9144000" cy="30354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003" y="4923450"/>
            <a:ext cx="925252" cy="300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781385-D25F-42A3-9E81-C69A1E67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7887" y="5693022"/>
            <a:ext cx="843946" cy="307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35637B-76E2-4E43-8281-F381549EE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4003" y="5687072"/>
            <a:ext cx="1115902" cy="3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4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스퀘어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4255</TotalTime>
  <Words>484</Words>
  <Application>Microsoft Office PowerPoint</Application>
  <PresentationFormat>화면 슬라이드 쇼(4:3)</PresentationFormat>
  <Paragraphs>121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kimsanghee</dc:creator>
  <cp:lastModifiedBy>kimsanghee</cp:lastModifiedBy>
  <cp:revision>16</cp:revision>
  <cp:lastPrinted>2020-01-30T01:42:51Z</cp:lastPrinted>
  <dcterms:created xsi:type="dcterms:W3CDTF">2020-01-30T01:02:08Z</dcterms:created>
  <dcterms:modified xsi:type="dcterms:W3CDTF">2022-07-12T05:57:21Z</dcterms:modified>
</cp:coreProperties>
</file>